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2" r:id="rId15"/>
    <p:sldId id="271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9" r:id="rId61"/>
    <p:sldId id="320" r:id="rId62"/>
    <p:sldId id="321" r:id="rId63"/>
    <p:sldId id="322" r:id="rId64"/>
    <p:sldId id="323" r:id="rId65"/>
    <p:sldId id="325" r:id="rId66"/>
    <p:sldId id="326" r:id="rId67"/>
    <p:sldId id="327" r:id="rId68"/>
    <p:sldId id="328" r:id="rId69"/>
    <p:sldId id="329" r:id="rId70"/>
    <p:sldId id="330" r:id="rId71"/>
    <p:sldId id="331" r:id="rId72"/>
    <p:sldId id="332" r:id="rId73"/>
    <p:sldId id="333" r:id="rId7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26A669-C645-427B-B10C-73A87E307ABE}" v="15" dt="2024-01-03T20:35:14.6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0" autoAdjust="0"/>
    <p:restoredTop sz="94660"/>
  </p:normalViewPr>
  <p:slideViewPr>
    <p:cSldViewPr snapToGrid="0">
      <p:cViewPr varScale="1">
        <p:scale>
          <a:sx n="59" d="100"/>
          <a:sy n="59" d="100"/>
        </p:scale>
        <p:origin x="78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1A806-0A21-DF83-6DD1-7A2356D475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ABC461-90A0-93D5-854A-8EE48E2078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A9E41F-D9A7-765C-33CC-A780C0978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E8790-1EB7-4CF1-ADA2-C75A0A66AF4D}" type="datetimeFigureOut">
              <a:rPr lang="en-GB" smtClean="0"/>
              <a:t>07/02/2024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B3A53-C09C-EC63-F2A2-83883492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AAFB5C-6E86-8FA8-1A2F-76E0FFA55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451E3-B155-4516-85AB-EF41A51F12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292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3A3FA-93F5-CE53-5A81-865B92656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A0E53C-CF82-8E0A-C2F4-09F15E3F56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4CEFB-13FE-7D54-6BF1-755638E71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E8790-1EB7-4CF1-ADA2-C75A0A66AF4D}" type="datetimeFigureOut">
              <a:rPr lang="en-GB" smtClean="0"/>
              <a:t>07/02/2024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06B35-C5A7-F295-5A45-87AA7BC68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F50AE-2AC2-3077-E53E-60F633E3F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451E3-B155-4516-85AB-EF41A51F12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044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8E547B-90D7-F044-3CDB-44C8CDF44C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0C748B-05B4-29FC-6A8E-87D335DD15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60A13-7016-E9F1-09EC-3238AC2AC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E8790-1EB7-4CF1-ADA2-C75A0A66AF4D}" type="datetimeFigureOut">
              <a:rPr lang="en-GB" smtClean="0"/>
              <a:t>07/02/2024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B0F68-C691-399A-A6C0-21EDD8641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34089-BE32-B562-7C73-D76723B9F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451E3-B155-4516-85AB-EF41A51F12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1397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11B1A-6BA8-EC09-B97B-0A93CD5DF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E3962-551F-8183-34CD-64F258F63A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D2BF8-348D-11F8-BB59-E81AFBF9C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E8790-1EB7-4CF1-ADA2-C75A0A66AF4D}" type="datetimeFigureOut">
              <a:rPr lang="en-GB" smtClean="0"/>
              <a:t>07/02/2024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DDDBD1-A50C-36D5-9411-5B2514154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6EF82-8D7A-6A6C-A7F7-C1B2CFC84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451E3-B155-4516-85AB-EF41A51F12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0631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7BA3F-7BE9-4425-0F23-0B5DCAE18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409207-E08B-9950-F78E-6EF818D271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D4EC4-9864-5F32-B72B-2F2DA5E93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E8790-1EB7-4CF1-ADA2-C75A0A66AF4D}" type="datetimeFigureOut">
              <a:rPr lang="en-GB" smtClean="0"/>
              <a:t>07/02/2024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41554-E046-19AD-E59F-282E18269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E3CA5-128E-E75B-BE30-4D371ED1C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451E3-B155-4516-85AB-EF41A51F12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4262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613A8-801D-8D21-05E5-A85DE67F1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D533D-1361-499D-DC38-449AAC1109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6D84B4-AFC4-747A-CB27-250AB19C05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3A2250-929F-A788-2A79-2058FDCCA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E8790-1EB7-4CF1-ADA2-C75A0A66AF4D}" type="datetimeFigureOut">
              <a:rPr lang="en-GB" smtClean="0"/>
              <a:t>07/02/2024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A8B0B6-363A-AF4A-7578-3D6646A03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B7BB9F-453A-0AB7-655A-7F59EF7E5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451E3-B155-4516-85AB-EF41A51F12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9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2909F-2EF8-1ADA-E3AB-4B428F5BE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4FB95D-030A-D2AC-C0F8-7B8D6ED20D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6B0B27-E1A3-54C3-45D0-B92DD994D6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9371A9-18A2-F589-F849-BE0A3BAE56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E56477-9E09-5F94-5FAD-EAEED05672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C9EC28-CAA2-1AF4-0216-BF3396F5E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E8790-1EB7-4CF1-ADA2-C75A0A66AF4D}" type="datetimeFigureOut">
              <a:rPr lang="en-GB" smtClean="0"/>
              <a:t>07/02/2024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E32DC1-C57B-E58C-759A-97CEC3690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674002-FAF4-7363-AC85-8EF181702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451E3-B155-4516-85AB-EF41A51F12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1113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944C9-A787-91CB-8618-70BB1D1CF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ACF558-3F35-B903-D265-248E5912F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E8790-1EB7-4CF1-ADA2-C75A0A66AF4D}" type="datetimeFigureOut">
              <a:rPr lang="en-GB" smtClean="0"/>
              <a:t>07/02/2024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8AE811-22C6-6494-E079-F3D2CE46B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1053DF-C8FA-C901-0484-0336D29FA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451E3-B155-4516-85AB-EF41A51F12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063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4ABE13-D1A9-CF03-16AC-415D813CC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E8790-1EB7-4CF1-ADA2-C75A0A66AF4D}" type="datetimeFigureOut">
              <a:rPr lang="en-GB" smtClean="0"/>
              <a:t>07/02/2024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9B7BAB-1F68-80F1-C98E-3EB914188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2CA14D-82F6-2B69-E012-E5CB7768D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451E3-B155-4516-85AB-EF41A51F12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3872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E9DE5-E45D-8300-9765-B398D68E4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6B756-F65A-DF13-4E6F-105B8C98A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4B0033-179B-9A5D-384E-78FB2F00EC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A262D9-B714-A0FD-EE2A-2E94DD186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E8790-1EB7-4CF1-ADA2-C75A0A66AF4D}" type="datetimeFigureOut">
              <a:rPr lang="en-GB" smtClean="0"/>
              <a:t>07/02/2024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D490A2-4B78-9FEA-DF47-297210C15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99F49-F67B-D66F-98B9-E1FF73D3D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451E3-B155-4516-85AB-EF41A51F12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7082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E0ED5-3C4A-4680-F784-04E9D1FDE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7BC36A-968C-7D66-6685-2E21F5EF43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0F13B6-5FD4-D53A-5BC3-6BF244FB7C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76C38C-70C7-2E0E-5775-9173AF1E2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E8790-1EB7-4CF1-ADA2-C75A0A66AF4D}" type="datetimeFigureOut">
              <a:rPr lang="en-GB" smtClean="0"/>
              <a:t>07/02/2024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BA213-C09A-429D-47AF-746863C29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F6ABC5-CF7B-D553-729B-0C55AEEDA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451E3-B155-4516-85AB-EF41A51F12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1615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8F9354-E33A-E10C-E124-C25B820B2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47BAA-C7D7-D75F-DDE3-0DEDCBB58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385907-B83A-A8EF-3FE4-1FA368F3B6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E8790-1EB7-4CF1-ADA2-C75A0A66AF4D}" type="datetimeFigureOut">
              <a:rPr lang="en-GB" smtClean="0"/>
              <a:t>07/02/2024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572F18-F8C0-DB95-3D91-B12DEB75C7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35D3A-D6AD-231A-A6B5-C8FA999728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451E3-B155-4516-85AB-EF41A51F12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0767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0F269-9B3E-6CD3-DBFD-0C3F97B52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Atoms, Molecules and elements</a:t>
            </a:r>
            <a:endParaRPr lang="en-GB" b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6E11B68-9E52-43B7-B5B4-0256C9CCCD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Atmos are smallest units of matter</a:t>
            </a:r>
          </a:p>
          <a:p>
            <a:r>
              <a:rPr lang="en-US" dirty="0"/>
              <a:t>Everything in this world is made up of atoms</a:t>
            </a:r>
          </a:p>
          <a:p>
            <a:endParaRPr lang="en-GB" dirty="0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4B03118F-8FEA-6D44-B8FB-1213C093EF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83" r="132" b="15418"/>
          <a:stretch/>
        </p:blipFill>
        <p:spPr>
          <a:xfrm>
            <a:off x="1671484" y="3116826"/>
            <a:ext cx="8701548" cy="238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90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3D2B5-8A88-B7B3-23AC-ED07309AA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Understanding Elements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885F44-CB52-46FB-2B6C-ABEBB8F44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/>
          <a:lstStyle/>
          <a:p>
            <a:r>
              <a:rPr lang="en-US" dirty="0"/>
              <a:t>Elements contain only one types of atoms</a:t>
            </a:r>
          </a:p>
          <a:p>
            <a:r>
              <a:rPr lang="en-US" dirty="0"/>
              <a:t>Example Gold has all gold atoms</a:t>
            </a:r>
          </a:p>
          <a:p>
            <a:r>
              <a:rPr lang="en-US" dirty="0"/>
              <a:t>Elements of silver has only silver atoms</a:t>
            </a:r>
          </a:p>
          <a:p>
            <a:r>
              <a:rPr lang="en-US" dirty="0">
                <a:solidFill>
                  <a:srgbClr val="FF0000"/>
                </a:solidFill>
              </a:rPr>
              <a:t>Which diagram is represented by elements only?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BC7946-ADB2-1BB6-5721-320BF1B914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53" t="14150" r="16276" b="38775"/>
          <a:stretch/>
        </p:blipFill>
        <p:spPr>
          <a:xfrm>
            <a:off x="1520889" y="4030824"/>
            <a:ext cx="8005665" cy="246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4513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3D2B5-8A88-B7B3-23AC-ED07309AA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Understanding Elements- </a:t>
            </a:r>
            <a:r>
              <a:rPr lang="en-US" b="1" dirty="0">
                <a:solidFill>
                  <a:srgbClr val="FF0000"/>
                </a:solidFill>
              </a:rPr>
              <a:t>Answers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885F44-CB52-46FB-2B6C-ABEBB8F44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/>
          <a:lstStyle/>
          <a:p>
            <a:r>
              <a:rPr lang="en-US" dirty="0"/>
              <a:t>Elements contain only one types of atoms</a:t>
            </a:r>
          </a:p>
          <a:p>
            <a:r>
              <a:rPr lang="en-US" dirty="0"/>
              <a:t>Which diagram is represented by elements only?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BC7946-ADB2-1BB6-5721-320BF1B914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53" t="14150" r="16276" b="38775"/>
          <a:stretch/>
        </p:blipFill>
        <p:spPr>
          <a:xfrm>
            <a:off x="1110343" y="4030824"/>
            <a:ext cx="9049658" cy="2462051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36F3084-0045-014B-EE17-42EF12700C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7929177"/>
              </p:ext>
            </p:extLst>
          </p:nvPr>
        </p:nvGraphicFramePr>
        <p:xfrm>
          <a:off x="1110343" y="2901820"/>
          <a:ext cx="9049658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24829">
                  <a:extLst>
                    <a:ext uri="{9D8B030D-6E8A-4147-A177-3AD203B41FA5}">
                      <a16:colId xmlns:a16="http://schemas.microsoft.com/office/drawing/2014/main" val="1862130475"/>
                    </a:ext>
                  </a:extLst>
                </a:gridCol>
                <a:gridCol w="4524829">
                  <a:extLst>
                    <a:ext uri="{9D8B030D-6E8A-4147-A177-3AD203B41FA5}">
                      <a16:colId xmlns:a16="http://schemas.microsoft.com/office/drawing/2014/main" val="1651132360"/>
                    </a:ext>
                  </a:extLst>
                </a:gridCol>
              </a:tblGrid>
              <a:tr h="1138335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GB" dirty="0"/>
                        <a:t>These are </a:t>
                      </a:r>
                      <a:r>
                        <a:rPr lang="en-GB" dirty="0">
                          <a:solidFill>
                            <a:srgbClr val="FF0000"/>
                          </a:solidFill>
                        </a:rPr>
                        <a:t>elements only</a:t>
                      </a:r>
                    </a:p>
                    <a:p>
                      <a:pPr algn="ctr"/>
                      <a:r>
                        <a:rPr lang="en-GB" dirty="0"/>
                        <a:t>It has only one type of atoms or one types of colours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GB" dirty="0"/>
                        <a:t>These are </a:t>
                      </a:r>
                      <a:r>
                        <a:rPr lang="en-GB" dirty="0">
                          <a:solidFill>
                            <a:srgbClr val="FF0000"/>
                          </a:solidFill>
                        </a:rPr>
                        <a:t>Not Elements</a:t>
                      </a:r>
                    </a:p>
                    <a:p>
                      <a:pPr algn="ctr"/>
                      <a:r>
                        <a:rPr lang="en-GB" dirty="0"/>
                        <a:t>It has different colours or different atoms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45234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0523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60ED6-B772-9062-5E05-67E380DBA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Elements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C0169-A925-DEF9-37E8-BC0348C3FB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we zoom enough on a piece (element) of copper or carbon we will see they each have only one type of atoms</a:t>
            </a:r>
          </a:p>
          <a:p>
            <a:endParaRPr lang="en-US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81864F-7A2C-FC12-AEEE-2ACEC1C5AA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4" t="22652" r="3710" b="26595"/>
          <a:stretch/>
        </p:blipFill>
        <p:spPr>
          <a:xfrm>
            <a:off x="838200" y="2733368"/>
            <a:ext cx="10596716" cy="330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70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874F7-7840-AD60-33B5-B034663CE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99020"/>
          </a:xfrm>
        </p:spPr>
        <p:txBody>
          <a:bodyPr>
            <a:normAutofit/>
          </a:bodyPr>
          <a:lstStyle/>
          <a:p>
            <a:r>
              <a:rPr lang="en-US" b="1" dirty="0"/>
              <a:t>Number of protons in an Element represent atomic number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9BD56-71D0-06E7-EE2B-A342BE6284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FD8F25-60B0-A9E2-E7E4-2D48AEAF79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1" t="15197" r="31450" b="15126"/>
          <a:stretch/>
        </p:blipFill>
        <p:spPr>
          <a:xfrm>
            <a:off x="1730477" y="2831689"/>
            <a:ext cx="6902246" cy="29890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013448-7111-6551-1ADA-3B1F02669C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338" t="26620" r="1775" b="22581"/>
          <a:stretch/>
        </p:blipFill>
        <p:spPr>
          <a:xfrm>
            <a:off x="8819535" y="1825624"/>
            <a:ext cx="3156156" cy="348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894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D67CF-889B-F4C2-3E52-7F9A820B0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The Periodic Table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2CA78-121C-EC6A-87AF-B6E4C72A37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the known elements are tabulated in Periodic Table</a:t>
            </a:r>
          </a:p>
          <a:p>
            <a:r>
              <a:rPr lang="en-US" dirty="0"/>
              <a:t>All atoms are represented by a Symbol ( letter or 2 letters and its mass and atomic number)</a:t>
            </a:r>
          </a:p>
          <a:p>
            <a:r>
              <a:rPr lang="en-US" dirty="0"/>
              <a:t>Scientist are continually researching to find more and more elements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223458-BD33-1BAF-DB7B-67C796B82B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1" t="24652" r="6875" b="11254"/>
          <a:stretch/>
        </p:blipFill>
        <p:spPr>
          <a:xfrm>
            <a:off x="1710813" y="4119716"/>
            <a:ext cx="8937522" cy="196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017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27F98-A39E-179A-4D65-E45E196DA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The number of elements in a Periodic table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9037C-753A-FACA-F40E-C66B0485F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chemistry all the elements (atoms) are represented by one or 2 letters or symbols.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29F97F-8EF9-FB9A-6388-6C950A3ECD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1" t="24652" r="6875" b="11254"/>
          <a:stretch/>
        </p:blipFill>
        <p:spPr>
          <a:xfrm>
            <a:off x="314632" y="1690688"/>
            <a:ext cx="11039168" cy="439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683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E2224-475E-DE5F-1F49-1B8269BE7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Elements can be solids, liquids or gases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BE367-5FC5-6BCE-CE3B-75EC3377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These ae represented by a particle models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1923B8-CED2-25E6-D42A-0E02E5F39D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5" t="24652" r="6875" b="17993"/>
          <a:stretch/>
        </p:blipFill>
        <p:spPr>
          <a:xfrm>
            <a:off x="373626" y="3313471"/>
            <a:ext cx="11277600" cy="2684206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2B86B9F-9E17-DCC6-5654-5BD8BCC70F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1788246"/>
              </p:ext>
            </p:extLst>
          </p:nvPr>
        </p:nvGraphicFramePr>
        <p:xfrm>
          <a:off x="718456" y="2369976"/>
          <a:ext cx="1051560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582493693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427519579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4124003070"/>
                    </a:ext>
                  </a:extLst>
                </a:gridCol>
              </a:tblGrid>
              <a:tr h="94349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Example Iron is solid at room temperature</a:t>
                      </a:r>
                    </a:p>
                    <a:p>
                      <a:pPr algn="ctr"/>
                      <a:r>
                        <a:rPr lang="en-US" dirty="0"/>
                        <a:t>Solids are rigid and fixed structure</a:t>
                      </a:r>
                    </a:p>
                    <a:p>
                      <a:pPr algn="ctr"/>
                      <a:r>
                        <a:rPr lang="en-US" dirty="0"/>
                        <a:t>Particle touch each other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Halogens such as bromine is liquid at room temperature</a:t>
                      </a:r>
                    </a:p>
                    <a:p>
                      <a:pPr algn="ctr"/>
                      <a:r>
                        <a:rPr lang="en-US" dirty="0"/>
                        <a:t>They do not fixed position and these can flow. Particles touch each other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Oxygen s a gas at room temperature</a:t>
                      </a:r>
                    </a:p>
                    <a:p>
                      <a:pPr algn="ctr"/>
                      <a:r>
                        <a:rPr lang="en-US" dirty="0"/>
                        <a:t>Are widely spaced and can flow as well. Pericles do not touch each other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5157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1919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DAB68-7ED6-D7CA-5582-E3040F4D4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Testing your understanding of elements?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5F396-E8B6-D2D7-3D82-2CB240A631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Decide if the following is  true or false statement?</a:t>
            </a:r>
          </a:p>
          <a:p>
            <a:r>
              <a:rPr lang="en-US" dirty="0"/>
              <a:t>Element has two or more atoms    T or F</a:t>
            </a:r>
          </a:p>
          <a:p>
            <a:r>
              <a:rPr lang="en-US" dirty="0"/>
              <a:t>This is because element has only one of atoms  T or 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2007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DAB68-7ED6-D7CA-5582-E3040F4D4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Testing your understanding</a:t>
            </a:r>
            <a:r>
              <a:rPr lang="en-US" dirty="0"/>
              <a:t>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5F396-E8B6-D2D7-3D82-2CB240A631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Decide if the following is  true or false statement?</a:t>
            </a:r>
          </a:p>
          <a:p>
            <a:r>
              <a:rPr lang="en-US" dirty="0"/>
              <a:t>Element has two or more atoms    T or </a:t>
            </a:r>
            <a:r>
              <a:rPr lang="en-US" dirty="0">
                <a:solidFill>
                  <a:srgbClr val="FF0000"/>
                </a:solidFill>
              </a:rPr>
              <a:t>F</a:t>
            </a:r>
          </a:p>
          <a:p>
            <a:r>
              <a:rPr lang="en-US" dirty="0"/>
              <a:t>This is because element has only one of atoms    </a:t>
            </a:r>
            <a:r>
              <a:rPr lang="en-US" dirty="0">
                <a:solidFill>
                  <a:srgbClr val="FF0000"/>
                </a:solidFill>
              </a:rPr>
              <a:t>T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288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2CC9C-2E7B-3645-84E7-B24920BEE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Elements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5AA4E-6559-8952-6139-02E6FD169E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diagram is represented by element?</a:t>
            </a:r>
          </a:p>
          <a:p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441627E-A60C-635E-7BF7-D22C2F0123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1516590"/>
              </p:ext>
            </p:extLst>
          </p:nvPr>
        </p:nvGraphicFramePr>
        <p:xfrm>
          <a:off x="1012723" y="2873829"/>
          <a:ext cx="10107561" cy="457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9187">
                  <a:extLst>
                    <a:ext uri="{9D8B030D-6E8A-4147-A177-3AD203B41FA5}">
                      <a16:colId xmlns:a16="http://schemas.microsoft.com/office/drawing/2014/main" val="4210019242"/>
                    </a:ext>
                  </a:extLst>
                </a:gridCol>
                <a:gridCol w="3369187">
                  <a:extLst>
                    <a:ext uri="{9D8B030D-6E8A-4147-A177-3AD203B41FA5}">
                      <a16:colId xmlns:a16="http://schemas.microsoft.com/office/drawing/2014/main" val="706785750"/>
                    </a:ext>
                  </a:extLst>
                </a:gridCol>
                <a:gridCol w="3369187">
                  <a:extLst>
                    <a:ext uri="{9D8B030D-6E8A-4147-A177-3AD203B41FA5}">
                      <a16:colId xmlns:a16="http://schemas.microsoft.com/office/drawing/2014/main" val="1565784583"/>
                    </a:ext>
                  </a:extLst>
                </a:gridCol>
              </a:tblGrid>
              <a:tr h="45719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780146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7FC53503-7A61-0AFA-7C5B-5ACB678CA7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00" t="26621" r="6875" b="26021"/>
          <a:stretch/>
        </p:blipFill>
        <p:spPr>
          <a:xfrm>
            <a:off x="914400" y="3608439"/>
            <a:ext cx="10439400" cy="256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28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2688E-FBC6-2ED4-66F9-B755DE9CC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Atomic radius and subatomic particles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BB554-1B55-DC63-5151-74FA8A0602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Smaller than atoms:</a:t>
            </a:r>
          </a:p>
          <a:p>
            <a:pPr marL="0" indent="0">
              <a:buNone/>
            </a:pPr>
            <a:r>
              <a:rPr lang="en-US" dirty="0"/>
              <a:t>Subatomic particles of atoms are smaller than atoms</a:t>
            </a:r>
          </a:p>
          <a:p>
            <a:pPr marL="0" indent="0">
              <a:buNone/>
            </a:pPr>
            <a:r>
              <a:rPr lang="en-US" dirty="0"/>
              <a:t>The atomic structure is very many years of research</a:t>
            </a:r>
          </a:p>
          <a:p>
            <a:pPr marL="0" indent="0">
              <a:buNone/>
            </a:pPr>
            <a:r>
              <a:rPr lang="en-US" dirty="0"/>
              <a:t>The atomic radius is 0,000 000 0001 m</a:t>
            </a:r>
          </a:p>
          <a:p>
            <a:pPr marL="0" indent="0">
              <a:buNone/>
            </a:pPr>
            <a:r>
              <a:rPr lang="en-US" dirty="0"/>
              <a:t>Subatomic particles are:</a:t>
            </a:r>
          </a:p>
          <a:p>
            <a:pPr marL="0" indent="0">
              <a:buNone/>
            </a:pPr>
            <a:r>
              <a:rPr lang="en-US" dirty="0"/>
              <a:t>Neutron, protons and electrons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662FBC-7460-4127-DB59-73073674F4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984" t="21936" r="7097" b="24874"/>
          <a:stretch/>
        </p:blipFill>
        <p:spPr>
          <a:xfrm>
            <a:off x="6538452" y="3429000"/>
            <a:ext cx="3647767" cy="274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483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2CC9C-2E7B-3645-84E7-B24920BEE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Elements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5AA4E-6559-8952-6139-02E6FD169E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diagram is represented by element?</a:t>
            </a:r>
          </a:p>
          <a:p>
            <a:r>
              <a:rPr lang="en-US" dirty="0"/>
              <a:t>C is correct</a:t>
            </a:r>
          </a:p>
          <a:p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441627E-A60C-635E-7BF7-D22C2F0123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2592115"/>
              </p:ext>
            </p:extLst>
          </p:nvPr>
        </p:nvGraphicFramePr>
        <p:xfrm>
          <a:off x="1012723" y="2873829"/>
          <a:ext cx="10107561" cy="457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9187">
                  <a:extLst>
                    <a:ext uri="{9D8B030D-6E8A-4147-A177-3AD203B41FA5}">
                      <a16:colId xmlns:a16="http://schemas.microsoft.com/office/drawing/2014/main" val="4210019242"/>
                    </a:ext>
                  </a:extLst>
                </a:gridCol>
                <a:gridCol w="3369187">
                  <a:extLst>
                    <a:ext uri="{9D8B030D-6E8A-4147-A177-3AD203B41FA5}">
                      <a16:colId xmlns:a16="http://schemas.microsoft.com/office/drawing/2014/main" val="706785750"/>
                    </a:ext>
                  </a:extLst>
                </a:gridCol>
                <a:gridCol w="3369187">
                  <a:extLst>
                    <a:ext uri="{9D8B030D-6E8A-4147-A177-3AD203B41FA5}">
                      <a16:colId xmlns:a16="http://schemas.microsoft.com/office/drawing/2014/main" val="1565784583"/>
                    </a:ext>
                  </a:extLst>
                </a:gridCol>
              </a:tblGrid>
              <a:tr h="45719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C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780146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7FC53503-7A61-0AFA-7C5B-5ACB678CA7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00" t="26621" r="6875" b="26021"/>
          <a:stretch/>
        </p:blipFill>
        <p:spPr>
          <a:xfrm>
            <a:off x="914400" y="3608439"/>
            <a:ext cx="10439400" cy="256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3868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35FAC-F192-BEE5-CCF6-D8108EC3C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Understanding the Use of Periodic Table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62ACC-2CDC-318A-8A19-4598CADCAC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the periodic table to write which atom or element is represented by copper</a:t>
            </a:r>
          </a:p>
          <a:p>
            <a:endParaRPr lang="en-US" dirty="0"/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35FE562-A292-B2B4-AD14-E54E8F5A58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3400874"/>
              </p:ext>
            </p:extLst>
          </p:nvPr>
        </p:nvGraphicFramePr>
        <p:xfrm>
          <a:off x="2032000" y="3181738"/>
          <a:ext cx="8128000" cy="8770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1317330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3139835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7398172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922375841"/>
                    </a:ext>
                  </a:extLst>
                </a:gridCol>
              </a:tblGrid>
              <a:tr h="877077"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  <a:p>
                      <a:pPr algn="ctr"/>
                      <a:r>
                        <a:rPr lang="en-US" b="1" dirty="0"/>
                        <a:t> Co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  <a:p>
                      <a:pPr algn="ctr"/>
                      <a:r>
                        <a:rPr lang="en-US" b="1" dirty="0"/>
                        <a:t>Cu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  <a:p>
                      <a:pPr algn="ctr"/>
                      <a:r>
                        <a:rPr lang="en-US" b="1" dirty="0"/>
                        <a:t>Ca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  <a:p>
                      <a:pPr algn="ctr"/>
                      <a:r>
                        <a:rPr lang="en-US" b="1" dirty="0"/>
                        <a:t>C</a:t>
                      </a:r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94709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0672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35FAC-F192-BEE5-CCF6-D8108EC3C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Use of Periodic Table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62ACC-2CDC-318A-8A19-4598CADCAC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the periodic table to write which atom or element is represented by copper</a:t>
            </a:r>
          </a:p>
          <a:p>
            <a:r>
              <a:rPr lang="en-US" dirty="0">
                <a:solidFill>
                  <a:srgbClr val="FF0000"/>
                </a:solidFill>
              </a:rPr>
              <a:t>Correct symbol is Cu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35FE562-A292-B2B4-AD14-E54E8F5A58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0079546"/>
              </p:ext>
            </p:extLst>
          </p:nvPr>
        </p:nvGraphicFramePr>
        <p:xfrm>
          <a:off x="2032000" y="3418735"/>
          <a:ext cx="8128000" cy="11066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1317330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3139835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7398172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922375841"/>
                    </a:ext>
                  </a:extLst>
                </a:gridCol>
              </a:tblGrid>
              <a:tr h="1106612"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  <a:p>
                      <a:pPr algn="ctr"/>
                      <a:r>
                        <a:rPr lang="en-US" b="1" dirty="0"/>
                        <a:t> Co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  <a:p>
                      <a:pPr algn="ctr"/>
                      <a:r>
                        <a:rPr lang="en-US" b="1" dirty="0"/>
                        <a:t>Cu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  <a:p>
                      <a:pPr algn="ctr"/>
                      <a:r>
                        <a:rPr lang="en-US" b="1" dirty="0"/>
                        <a:t>Ca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  <a:p>
                      <a:pPr algn="ctr"/>
                      <a:r>
                        <a:rPr lang="en-US" b="1" dirty="0"/>
                        <a:t>C</a:t>
                      </a:r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94709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04036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7C884-CD5D-1EE9-5EAB-EC885E269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Understanding what determines and element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84587-184F-10F7-9C1A-DCA911D48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GB" dirty="0"/>
              <a:t>Number of protons   T/ F</a:t>
            </a:r>
          </a:p>
          <a:p>
            <a:pPr marL="0" indent="0">
              <a:buNone/>
            </a:pPr>
            <a:r>
              <a:rPr lang="en-GB" dirty="0"/>
              <a:t>Number of electrons  T/F</a:t>
            </a:r>
          </a:p>
          <a:p>
            <a:pPr marL="0" indent="0">
              <a:buNone/>
            </a:pPr>
            <a:r>
              <a:rPr lang="en-GB" dirty="0"/>
              <a:t>Number of neutron   T/F</a:t>
            </a:r>
          </a:p>
        </p:txBody>
      </p:sp>
    </p:spTree>
    <p:extLst>
      <p:ext uri="{BB962C8B-B14F-4D97-AF65-F5344CB8AC3E}">
        <p14:creationId xmlns:p14="http://schemas.microsoft.com/office/powerpoint/2010/main" val="3165424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7C884-CD5D-1EE9-5EAB-EC885E269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What determines and element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84587-184F-10F7-9C1A-DCA911D48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GB" dirty="0"/>
              <a:t>Number of protons   </a:t>
            </a:r>
            <a:r>
              <a:rPr lang="en-GB" dirty="0">
                <a:solidFill>
                  <a:srgbClr val="FF0000"/>
                </a:solidFill>
              </a:rPr>
              <a:t>The number of protons represent an element</a:t>
            </a:r>
            <a:r>
              <a:rPr lang="en-GB" dirty="0"/>
              <a:t>. </a:t>
            </a:r>
            <a:r>
              <a:rPr lang="en-GB" dirty="0">
                <a:solidFill>
                  <a:srgbClr val="FF0000"/>
                </a:solidFill>
              </a:rPr>
              <a:t>T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Number of electrons  T/F</a:t>
            </a:r>
          </a:p>
          <a:p>
            <a:pPr marL="0" indent="0">
              <a:buNone/>
            </a:pPr>
            <a:r>
              <a:rPr lang="en-GB" dirty="0"/>
              <a:t>Number of neutron   T/F</a:t>
            </a:r>
          </a:p>
        </p:txBody>
      </p:sp>
    </p:spTree>
    <p:extLst>
      <p:ext uri="{BB962C8B-B14F-4D97-AF65-F5344CB8AC3E}">
        <p14:creationId xmlns:p14="http://schemas.microsoft.com/office/powerpoint/2010/main" val="17739635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5A2F7-B560-49FC-1EFB-7B6BE73C8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Drawing a particle diagram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8A213-8376-6989-531C-92393F2AF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Draw a particle diagram represented by the followings:</a:t>
            </a:r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FC4A0C-E1C3-D773-C575-C04CD31F6D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8" t="22222" r="2984" b="25018"/>
          <a:stretch/>
        </p:blipFill>
        <p:spPr>
          <a:xfrm>
            <a:off x="275302" y="3028335"/>
            <a:ext cx="11552903" cy="3148628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51236E2-AFB0-6E47-D46E-732C5050A1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375303"/>
              </p:ext>
            </p:extLst>
          </p:nvPr>
        </p:nvGraphicFramePr>
        <p:xfrm>
          <a:off x="457199" y="2425959"/>
          <a:ext cx="11371005" cy="8490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0335">
                  <a:extLst>
                    <a:ext uri="{9D8B030D-6E8A-4147-A177-3AD203B41FA5}">
                      <a16:colId xmlns:a16="http://schemas.microsoft.com/office/drawing/2014/main" val="1331222358"/>
                    </a:ext>
                  </a:extLst>
                </a:gridCol>
                <a:gridCol w="3790335">
                  <a:extLst>
                    <a:ext uri="{9D8B030D-6E8A-4147-A177-3AD203B41FA5}">
                      <a16:colId xmlns:a16="http://schemas.microsoft.com/office/drawing/2014/main" val="949584497"/>
                    </a:ext>
                  </a:extLst>
                </a:gridCol>
                <a:gridCol w="3790335">
                  <a:extLst>
                    <a:ext uri="{9D8B030D-6E8A-4147-A177-3AD203B41FA5}">
                      <a16:colId xmlns:a16="http://schemas.microsoft.com/office/drawing/2014/main" val="37579085"/>
                    </a:ext>
                  </a:extLst>
                </a:gridCol>
              </a:tblGrid>
              <a:tr h="849085">
                <a:tc>
                  <a:txBody>
                    <a:bodyPr/>
                    <a:lstStyle/>
                    <a:p>
                      <a:r>
                        <a:rPr lang="en-US" dirty="0"/>
                        <a:t>Atoms of 2 different elements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Three elements those are molecules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Molecules composed of three elements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4976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38686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5A2F7-B560-49FC-1EFB-7B6BE73C8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Understanding drawing of particle diagrams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8A213-8376-6989-531C-92393F2AF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Draw a particle diagram represented by the followings:</a:t>
            </a:r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51236E2-AFB0-6E47-D46E-732C5050A1B1}"/>
              </a:ext>
            </a:extLst>
          </p:cNvPr>
          <p:cNvGraphicFramePr>
            <a:graphicFrameLocks noGrp="1"/>
          </p:cNvGraphicFramePr>
          <p:nvPr/>
        </p:nvGraphicFramePr>
        <p:xfrm>
          <a:off x="457199" y="2425959"/>
          <a:ext cx="11371005" cy="8490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0335">
                  <a:extLst>
                    <a:ext uri="{9D8B030D-6E8A-4147-A177-3AD203B41FA5}">
                      <a16:colId xmlns:a16="http://schemas.microsoft.com/office/drawing/2014/main" val="1331222358"/>
                    </a:ext>
                  </a:extLst>
                </a:gridCol>
                <a:gridCol w="3790335">
                  <a:extLst>
                    <a:ext uri="{9D8B030D-6E8A-4147-A177-3AD203B41FA5}">
                      <a16:colId xmlns:a16="http://schemas.microsoft.com/office/drawing/2014/main" val="949584497"/>
                    </a:ext>
                  </a:extLst>
                </a:gridCol>
                <a:gridCol w="3790335">
                  <a:extLst>
                    <a:ext uri="{9D8B030D-6E8A-4147-A177-3AD203B41FA5}">
                      <a16:colId xmlns:a16="http://schemas.microsoft.com/office/drawing/2014/main" val="37579085"/>
                    </a:ext>
                  </a:extLst>
                </a:gridCol>
              </a:tblGrid>
              <a:tr h="849085">
                <a:tc>
                  <a:txBody>
                    <a:bodyPr/>
                    <a:lstStyle/>
                    <a:p>
                      <a:r>
                        <a:rPr lang="en-US" dirty="0"/>
                        <a:t>Atoms of 2 different elements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Three elements those are molecules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Molecules composed of three elements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497611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A97EC85A-D6E1-183D-67A8-50ED0C267F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652" b="24354"/>
          <a:stretch/>
        </p:blipFill>
        <p:spPr>
          <a:xfrm>
            <a:off x="0" y="3275044"/>
            <a:ext cx="12192000" cy="233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9143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650F5-6852-0C5B-187E-9A78E8C9F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Understanding symbol for chemicals/ elements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6B065-07DA-88AD-7F95-A1CFBD74C0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GB" dirty="0"/>
              <a:t>Complete the symbol diagram for elements or write the names of the elements given by a symbol-use the periodic table to do this</a:t>
            </a:r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741FBCB-F4D8-1D2F-5193-DD2CE0419A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3937746"/>
              </p:ext>
            </p:extLst>
          </p:nvPr>
        </p:nvGraphicFramePr>
        <p:xfrm>
          <a:off x="838200" y="3228392"/>
          <a:ext cx="10069288" cy="31070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7322">
                  <a:extLst>
                    <a:ext uri="{9D8B030D-6E8A-4147-A177-3AD203B41FA5}">
                      <a16:colId xmlns:a16="http://schemas.microsoft.com/office/drawing/2014/main" val="2972271610"/>
                    </a:ext>
                  </a:extLst>
                </a:gridCol>
                <a:gridCol w="2517322">
                  <a:extLst>
                    <a:ext uri="{9D8B030D-6E8A-4147-A177-3AD203B41FA5}">
                      <a16:colId xmlns:a16="http://schemas.microsoft.com/office/drawing/2014/main" val="2247340599"/>
                    </a:ext>
                  </a:extLst>
                </a:gridCol>
                <a:gridCol w="2517322">
                  <a:extLst>
                    <a:ext uri="{9D8B030D-6E8A-4147-A177-3AD203B41FA5}">
                      <a16:colId xmlns:a16="http://schemas.microsoft.com/office/drawing/2014/main" val="3199038861"/>
                    </a:ext>
                  </a:extLst>
                </a:gridCol>
                <a:gridCol w="2517322">
                  <a:extLst>
                    <a:ext uri="{9D8B030D-6E8A-4147-A177-3AD203B41FA5}">
                      <a16:colId xmlns:a16="http://schemas.microsoft.com/office/drawing/2014/main" val="2623474083"/>
                    </a:ext>
                  </a:extLst>
                </a:gridCol>
              </a:tblGrid>
              <a:tr h="517849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Symbol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Symbol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9935904"/>
                  </a:ext>
                </a:extLst>
              </a:tr>
              <a:tr h="517849">
                <a:tc>
                  <a:txBody>
                    <a:bodyPr/>
                    <a:lstStyle/>
                    <a:p>
                      <a:r>
                        <a:rPr lang="en-US" dirty="0"/>
                        <a:t>Calcium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Cobalt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751687"/>
                  </a:ext>
                </a:extLst>
              </a:tr>
              <a:tr h="51784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Cu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Gold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4736716"/>
                  </a:ext>
                </a:extLst>
              </a:tr>
              <a:tr h="51784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3929374"/>
                  </a:ext>
                </a:extLst>
              </a:tr>
              <a:tr h="517849">
                <a:tc>
                  <a:txBody>
                    <a:bodyPr/>
                    <a:lstStyle/>
                    <a:p>
                      <a:r>
                        <a:rPr lang="en-US" dirty="0"/>
                        <a:t>Hydrogen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Mg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6991864"/>
                  </a:ext>
                </a:extLst>
              </a:tr>
              <a:tr h="51784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Ni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79599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42982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650F5-6852-0C5B-187E-9A78E8C9F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Understanding symbol for atoms/elements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6B065-07DA-88AD-7F95-A1CFBD74C0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Answers are in the red</a:t>
            </a:r>
          </a:p>
          <a:p>
            <a:pPr marL="0" indent="0">
              <a:buNone/>
            </a:pPr>
            <a:r>
              <a:rPr lang="en-GB" dirty="0"/>
              <a:t>Complete the symbol diagram for elements or write the names of the elements given by a symbol-use the periodic table to do this</a:t>
            </a:r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741FBCB-F4D8-1D2F-5193-DD2CE0419A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48211"/>
              </p:ext>
            </p:extLst>
          </p:nvPr>
        </p:nvGraphicFramePr>
        <p:xfrm>
          <a:off x="838200" y="3228392"/>
          <a:ext cx="10069288" cy="34803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7322">
                  <a:extLst>
                    <a:ext uri="{9D8B030D-6E8A-4147-A177-3AD203B41FA5}">
                      <a16:colId xmlns:a16="http://schemas.microsoft.com/office/drawing/2014/main" val="2972271610"/>
                    </a:ext>
                  </a:extLst>
                </a:gridCol>
                <a:gridCol w="2517322">
                  <a:extLst>
                    <a:ext uri="{9D8B030D-6E8A-4147-A177-3AD203B41FA5}">
                      <a16:colId xmlns:a16="http://schemas.microsoft.com/office/drawing/2014/main" val="2247340599"/>
                    </a:ext>
                  </a:extLst>
                </a:gridCol>
                <a:gridCol w="2517322">
                  <a:extLst>
                    <a:ext uri="{9D8B030D-6E8A-4147-A177-3AD203B41FA5}">
                      <a16:colId xmlns:a16="http://schemas.microsoft.com/office/drawing/2014/main" val="3199038861"/>
                    </a:ext>
                  </a:extLst>
                </a:gridCol>
                <a:gridCol w="2517322">
                  <a:extLst>
                    <a:ext uri="{9D8B030D-6E8A-4147-A177-3AD203B41FA5}">
                      <a16:colId xmlns:a16="http://schemas.microsoft.com/office/drawing/2014/main" val="2623474083"/>
                    </a:ext>
                  </a:extLst>
                </a:gridCol>
              </a:tblGrid>
              <a:tr h="580053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Symbol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Symbol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9935904"/>
                  </a:ext>
                </a:extLst>
              </a:tr>
              <a:tr h="580053">
                <a:tc>
                  <a:txBody>
                    <a:bodyPr/>
                    <a:lstStyle/>
                    <a:p>
                      <a:r>
                        <a:rPr lang="en-US" dirty="0"/>
                        <a:t>Calcium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Ca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Cobalt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Co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751687"/>
                  </a:ext>
                </a:extLst>
              </a:tr>
              <a:tr h="580053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Copper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Cu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Gold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Au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4736716"/>
                  </a:ext>
                </a:extLst>
              </a:tr>
              <a:tr h="580053">
                <a:tc>
                  <a:txBody>
                    <a:bodyPr/>
                    <a:lstStyle/>
                    <a:p>
                      <a:r>
                        <a:rPr lang="en-US" dirty="0"/>
                        <a:t>Carbon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C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Silver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3929374"/>
                  </a:ext>
                </a:extLst>
              </a:tr>
              <a:tr h="580053">
                <a:tc>
                  <a:txBody>
                    <a:bodyPr/>
                    <a:lstStyle/>
                    <a:p>
                      <a:r>
                        <a:rPr lang="en-US" dirty="0"/>
                        <a:t>Hydrogen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H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Magnesium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Mg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6991864"/>
                  </a:ext>
                </a:extLst>
              </a:tr>
              <a:tr h="580053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Nickel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Ni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FF0000"/>
                          </a:solidFill>
                        </a:rPr>
                        <a:t>Nitogen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79599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82971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C5886-EE1A-AEF4-4D67-59323AE50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Compounds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0E8D9-D10B-C1C8-4AC8-AC32CFD28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5536"/>
            <a:ext cx="10515600" cy="403082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 substance formed by chemical bonding of two or more elements </a:t>
            </a:r>
          </a:p>
          <a:p>
            <a:r>
              <a:rPr lang="en-US" dirty="0"/>
              <a:t>When elements react together, they form compounds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FEE17B-4F9E-0EA3-E046-70C25AC14E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1" t="31020" r="5026" b="19456"/>
          <a:stretch/>
        </p:blipFill>
        <p:spPr>
          <a:xfrm>
            <a:off x="580102" y="3429000"/>
            <a:ext cx="10999187" cy="2094721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122F34D-F2D0-C952-D6C6-2DEB85ADCF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8230957"/>
              </p:ext>
            </p:extLst>
          </p:nvPr>
        </p:nvGraphicFramePr>
        <p:xfrm>
          <a:off x="580102" y="2603240"/>
          <a:ext cx="10280733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6911">
                  <a:extLst>
                    <a:ext uri="{9D8B030D-6E8A-4147-A177-3AD203B41FA5}">
                      <a16:colId xmlns:a16="http://schemas.microsoft.com/office/drawing/2014/main" val="1398930134"/>
                    </a:ext>
                  </a:extLst>
                </a:gridCol>
                <a:gridCol w="3426911">
                  <a:extLst>
                    <a:ext uri="{9D8B030D-6E8A-4147-A177-3AD203B41FA5}">
                      <a16:colId xmlns:a16="http://schemas.microsoft.com/office/drawing/2014/main" val="3082068892"/>
                    </a:ext>
                  </a:extLst>
                </a:gridCol>
                <a:gridCol w="3426911">
                  <a:extLst>
                    <a:ext uri="{9D8B030D-6E8A-4147-A177-3AD203B41FA5}">
                      <a16:colId xmlns:a16="http://schemas.microsoft.com/office/drawing/2014/main" val="3221937581"/>
                    </a:ext>
                  </a:extLst>
                </a:gridCol>
              </a:tblGrid>
              <a:tr h="50385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Element Carbon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Element Oxygen         &gt;&gt;&gt;&gt;&gt;&gt;&gt;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Reacted together to form a compound Carbon dioxide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16951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7696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F90A5-5D26-FD92-92C5-D934CFD98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Representation of atoms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61F40-FD95-0175-E1AB-8040C8B8F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GB" dirty="0"/>
              <a:t>toms can be represented by three different ways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DDC394-9C67-EA19-734C-E4CAD52ED0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8" t="28817" r="11694" b="24158"/>
          <a:stretch/>
        </p:blipFill>
        <p:spPr>
          <a:xfrm>
            <a:off x="993057" y="2458064"/>
            <a:ext cx="9586453" cy="342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419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C5886-EE1A-AEF4-4D67-59323AE50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Compounds and Mixtures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0E8D9-D10B-C1C8-4AC8-AC32CFD28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5537"/>
            <a:ext cx="10515600" cy="324705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 substance formed by chemical bonding of two or more elements </a:t>
            </a:r>
          </a:p>
          <a:p>
            <a:r>
              <a:rPr lang="en-US" dirty="0"/>
              <a:t>When elements react together, they form compounds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FEE17B-4F9E-0EA3-E046-70C25AC14E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1" t="31020" r="5026" b="19456"/>
          <a:stretch/>
        </p:blipFill>
        <p:spPr>
          <a:xfrm>
            <a:off x="580102" y="3429001"/>
            <a:ext cx="10999187" cy="1483566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122F34D-F2D0-C952-D6C6-2DEB85ADCF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6303801"/>
              </p:ext>
            </p:extLst>
          </p:nvPr>
        </p:nvGraphicFramePr>
        <p:xfrm>
          <a:off x="580102" y="2603240"/>
          <a:ext cx="10773699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91233">
                  <a:extLst>
                    <a:ext uri="{9D8B030D-6E8A-4147-A177-3AD203B41FA5}">
                      <a16:colId xmlns:a16="http://schemas.microsoft.com/office/drawing/2014/main" val="1398930134"/>
                    </a:ext>
                  </a:extLst>
                </a:gridCol>
                <a:gridCol w="3591233">
                  <a:extLst>
                    <a:ext uri="{9D8B030D-6E8A-4147-A177-3AD203B41FA5}">
                      <a16:colId xmlns:a16="http://schemas.microsoft.com/office/drawing/2014/main" val="3082068892"/>
                    </a:ext>
                  </a:extLst>
                </a:gridCol>
                <a:gridCol w="3591233">
                  <a:extLst>
                    <a:ext uri="{9D8B030D-6E8A-4147-A177-3AD203B41FA5}">
                      <a16:colId xmlns:a16="http://schemas.microsoft.com/office/drawing/2014/main" val="3221937581"/>
                    </a:ext>
                  </a:extLst>
                </a:gridCol>
              </a:tblGrid>
              <a:tr h="50385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Element Carbon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Element Oxygen         &gt;&gt;&gt;&gt;&gt;&gt;&gt;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Reacted together to form a compound Carbon dioxide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1695124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FCCF143-4316-EF4E-7666-3656FE26A6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7923606"/>
              </p:ext>
            </p:extLst>
          </p:nvPr>
        </p:nvGraphicFramePr>
        <p:xfrm>
          <a:off x="727787" y="5028270"/>
          <a:ext cx="10851501" cy="14646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65626">
                  <a:extLst>
                    <a:ext uri="{9D8B030D-6E8A-4147-A177-3AD203B41FA5}">
                      <a16:colId xmlns:a16="http://schemas.microsoft.com/office/drawing/2014/main" val="254540123"/>
                    </a:ext>
                  </a:extLst>
                </a:gridCol>
                <a:gridCol w="4485875">
                  <a:extLst>
                    <a:ext uri="{9D8B030D-6E8A-4147-A177-3AD203B41FA5}">
                      <a16:colId xmlns:a16="http://schemas.microsoft.com/office/drawing/2014/main" val="838684855"/>
                    </a:ext>
                  </a:extLst>
                </a:gridCol>
              </a:tblGrid>
              <a:tr h="146460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Carbon and oxygen is mixture on the left hand side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2604543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6E4B0A95-029D-FCB3-A30D-125F3AE7AC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01" t="31020" r="50921" b="19456"/>
          <a:stretch/>
        </p:blipFill>
        <p:spPr>
          <a:xfrm>
            <a:off x="1115032" y="5135433"/>
            <a:ext cx="4851919" cy="123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2214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64152-859F-BEC0-4D36-E5B115C99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Compounds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6DC4D-FBEA-0BB0-5E75-766F9DC3C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Compounds are difficult to separate. These can only be separated to individual elements by chemical mean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925958-A022-6A99-74B1-2912A20A45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5" t="40272" r="10995" b="16191"/>
          <a:stretch/>
        </p:blipFill>
        <p:spPr>
          <a:xfrm>
            <a:off x="727788" y="3004457"/>
            <a:ext cx="1012371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175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C5886-EE1A-AEF4-4D67-59323AE50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Compounds and Mixtures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0E8D9-D10B-C1C8-4AC8-AC32CFD28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5537"/>
            <a:ext cx="10515600" cy="324705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Compound is a substance formed by chemical bonding of two or more elements </a:t>
            </a:r>
          </a:p>
          <a:p>
            <a:r>
              <a:rPr lang="en-US" dirty="0"/>
              <a:t>When elements react together, they form compounds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FCCF143-4316-EF4E-7666-3656FE26A6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5343500"/>
              </p:ext>
            </p:extLst>
          </p:nvPr>
        </p:nvGraphicFramePr>
        <p:xfrm>
          <a:off x="727787" y="3760237"/>
          <a:ext cx="10851501" cy="27326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65626">
                  <a:extLst>
                    <a:ext uri="{9D8B030D-6E8A-4147-A177-3AD203B41FA5}">
                      <a16:colId xmlns:a16="http://schemas.microsoft.com/office/drawing/2014/main" val="254540123"/>
                    </a:ext>
                  </a:extLst>
                </a:gridCol>
                <a:gridCol w="4485875">
                  <a:extLst>
                    <a:ext uri="{9D8B030D-6E8A-4147-A177-3AD203B41FA5}">
                      <a16:colId xmlns:a16="http://schemas.microsoft.com/office/drawing/2014/main" val="838684855"/>
                    </a:ext>
                  </a:extLst>
                </a:gridCol>
              </a:tblGrid>
              <a:tr h="273263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Carbon and oxygen is mixture on the left hand side. These can be separated easily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2604543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6E4B0A95-029D-FCB3-A30D-125F3AE7AC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01" t="31020" r="50921" b="19456"/>
          <a:stretch/>
        </p:blipFill>
        <p:spPr>
          <a:xfrm>
            <a:off x="1301618" y="4222881"/>
            <a:ext cx="4851919" cy="123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140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E3A62-AFF1-3F53-3D5E-90D30EB1F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Compounds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EAF8D-B82E-59C0-F506-D0AD3993F1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Compounds contain chemicals in fixed proportions</a:t>
            </a:r>
          </a:p>
          <a:p>
            <a:r>
              <a:rPr lang="en-US" dirty="0"/>
              <a:t>Example water and hydrogen peroxide</a:t>
            </a:r>
          </a:p>
          <a:p>
            <a:endParaRPr lang="en-US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03119B-AF64-8699-99D4-C7BAD646F0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5" t="34150" r="3724" b="24762"/>
          <a:stretch/>
        </p:blipFill>
        <p:spPr>
          <a:xfrm>
            <a:off x="838200" y="4058816"/>
            <a:ext cx="10899710" cy="2253084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B2F0288-5717-70E9-3700-FBD460E5FE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9449813"/>
              </p:ext>
            </p:extLst>
          </p:nvPr>
        </p:nvGraphicFramePr>
        <p:xfrm>
          <a:off x="905068" y="2919356"/>
          <a:ext cx="10448732" cy="1019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4366">
                  <a:extLst>
                    <a:ext uri="{9D8B030D-6E8A-4147-A177-3AD203B41FA5}">
                      <a16:colId xmlns:a16="http://schemas.microsoft.com/office/drawing/2014/main" val="3880129466"/>
                    </a:ext>
                  </a:extLst>
                </a:gridCol>
                <a:gridCol w="5224366">
                  <a:extLst>
                    <a:ext uri="{9D8B030D-6E8A-4147-A177-3AD203B41FA5}">
                      <a16:colId xmlns:a16="http://schemas.microsoft.com/office/drawing/2014/main" val="3347275513"/>
                    </a:ext>
                  </a:extLst>
                </a:gridCol>
              </a:tblGrid>
              <a:tr h="101928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Water has 2 hydrogen atoms per each oxygen atom</a:t>
                      </a:r>
                    </a:p>
                    <a:p>
                      <a:pPr algn="ctr"/>
                      <a:r>
                        <a:rPr lang="en-US" dirty="0"/>
                        <a:t>H2O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Hydrogen peroxide has one hydrogen per each oxide</a:t>
                      </a:r>
                    </a:p>
                    <a:p>
                      <a:pPr algn="ctr"/>
                      <a:r>
                        <a:rPr lang="en-US" dirty="0"/>
                        <a:t>H2O2</a:t>
                      </a:r>
                    </a:p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32566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99931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CD8AA-DA7A-0F03-22F3-1C2B4E753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Compounds and molecules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75A00-A0A4-7BFD-1B93-9F4BFDF11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compounds are molecules</a:t>
            </a:r>
          </a:p>
          <a:p>
            <a:r>
              <a:rPr lang="en-US" dirty="0"/>
              <a:t>Not all molecules are compounds- example </a:t>
            </a:r>
            <a:r>
              <a:rPr lang="en-US" dirty="0" err="1"/>
              <a:t>hydogen</a:t>
            </a:r>
            <a:r>
              <a:rPr lang="en-US" dirty="0"/>
              <a:t> is a molecule (it has only one type of element). Water has 2 different elements.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310E5F-3E67-95B2-1A78-546131F4CD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924" b="17960"/>
          <a:stretch/>
        </p:blipFill>
        <p:spPr>
          <a:xfrm>
            <a:off x="838200" y="3429000"/>
            <a:ext cx="10367865" cy="274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222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825EE-73C6-A337-1896-D3654C7D9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Sodium and chlorine and its compound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15CA9-71BB-2D4A-FA60-DFC7B9CB6A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Sodium and chlorine are elements. When these react, they form compound called sodium chloride ( common salt)</a:t>
            </a:r>
          </a:p>
          <a:p>
            <a:endParaRPr lang="en-US" dirty="0"/>
          </a:p>
          <a:p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567A9EA-27B1-ED1C-B4A7-B46E473E4D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2808454"/>
              </p:ext>
            </p:extLst>
          </p:nvPr>
        </p:nvGraphicFramePr>
        <p:xfrm>
          <a:off x="838199" y="3051110"/>
          <a:ext cx="10610460" cy="5971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6820">
                  <a:extLst>
                    <a:ext uri="{9D8B030D-6E8A-4147-A177-3AD203B41FA5}">
                      <a16:colId xmlns:a16="http://schemas.microsoft.com/office/drawing/2014/main" val="4202997686"/>
                    </a:ext>
                  </a:extLst>
                </a:gridCol>
                <a:gridCol w="3536820">
                  <a:extLst>
                    <a:ext uri="{9D8B030D-6E8A-4147-A177-3AD203B41FA5}">
                      <a16:colId xmlns:a16="http://schemas.microsoft.com/office/drawing/2014/main" val="19169569"/>
                    </a:ext>
                  </a:extLst>
                </a:gridCol>
                <a:gridCol w="3536820">
                  <a:extLst>
                    <a:ext uri="{9D8B030D-6E8A-4147-A177-3AD203B41FA5}">
                      <a16:colId xmlns:a16="http://schemas.microsoft.com/office/drawing/2014/main" val="2741048649"/>
                    </a:ext>
                  </a:extLst>
                </a:gridCol>
              </a:tblGrid>
              <a:tr h="59715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Sodium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Chlorine   &gt;&gt;&gt;&gt;&gt;&gt;&gt;&gt;&gt;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Sodium Chloride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2440194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CC18A3F9-928D-79EC-9663-2EFEA4A093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5" t="24652" r="3112" b="26122"/>
          <a:stretch/>
        </p:blipFill>
        <p:spPr>
          <a:xfrm>
            <a:off x="391886" y="3648269"/>
            <a:ext cx="11420669" cy="284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3164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F301E-98B6-6777-F508-4363E457F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Understanding Compounds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954476-F824-DA9C-D3B4-40796E14F1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following diagram a compound or a mixture?</a:t>
            </a:r>
          </a:p>
          <a:p>
            <a:r>
              <a:rPr lang="en-US" dirty="0"/>
              <a:t>Justify your answer?</a:t>
            </a:r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45842A-4D0E-493B-EC79-27587CC43B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954" t="22313" b="38095"/>
          <a:stretch/>
        </p:blipFill>
        <p:spPr>
          <a:xfrm>
            <a:off x="3265714" y="3275045"/>
            <a:ext cx="6932645" cy="315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053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F301E-98B6-6777-F508-4363E457F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Understanding Compounds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954476-F824-DA9C-D3B4-40796E14F1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following diagram a compound or a mixture?</a:t>
            </a:r>
          </a:p>
          <a:p>
            <a:r>
              <a:rPr lang="en-US" dirty="0">
                <a:solidFill>
                  <a:srgbClr val="FF0000"/>
                </a:solidFill>
              </a:rPr>
              <a:t>It is compound. It is not easily separatable.</a:t>
            </a:r>
          </a:p>
          <a:p>
            <a:r>
              <a:rPr lang="en-US" dirty="0"/>
              <a:t>Justify your answer: </a:t>
            </a:r>
            <a:r>
              <a:rPr lang="en-US" dirty="0">
                <a:solidFill>
                  <a:srgbClr val="FF0000"/>
                </a:solidFill>
              </a:rPr>
              <a:t>It is formed from 2 different elements. Mixtures are formed same elements.</a:t>
            </a:r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45842A-4D0E-493B-EC79-27587CC43B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954" t="22313" b="38095"/>
          <a:stretch/>
        </p:blipFill>
        <p:spPr>
          <a:xfrm>
            <a:off x="3265714" y="3741576"/>
            <a:ext cx="6932645" cy="269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8369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28D2F-8BCD-8C83-F49A-2596E3F24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Understanding Compounds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E39BC-910F-4D2F-04B9-EE180F0A36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Iron sulfide have same property as iron and sulfur?</a:t>
            </a:r>
          </a:p>
          <a:p>
            <a:r>
              <a:rPr lang="en-US" dirty="0"/>
              <a:t>Why Iron sulfide have different or same property as iron or sulfur?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07742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28D2F-8BCD-8C83-F49A-2596E3F24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Understanding Compounds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E39BC-910F-4D2F-04B9-EE180F0A36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Iron sulfide have same property as iron and sulfur?</a:t>
            </a:r>
          </a:p>
          <a:p>
            <a:r>
              <a:rPr lang="en-US" dirty="0">
                <a:solidFill>
                  <a:srgbClr val="FF0000"/>
                </a:solidFill>
              </a:rPr>
              <a:t>Iron had different property to that of iron or sulfur</a:t>
            </a:r>
          </a:p>
          <a:p>
            <a:r>
              <a:rPr lang="en-US" dirty="0"/>
              <a:t>Why Iron sulfide have different or same property as iron or sulfur?</a:t>
            </a:r>
          </a:p>
          <a:p>
            <a:r>
              <a:rPr lang="en-US" dirty="0">
                <a:solidFill>
                  <a:srgbClr val="FF0000"/>
                </a:solidFill>
              </a:rPr>
              <a:t>Compounds always have different properties to those of its elements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501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7977B-CC5C-A6C9-4EAA-EA9DE5353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Atoms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175F3D-5BE9-5DB2-216B-F0567C9D9C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Atoms can be represented by circles of different sizes and </a:t>
            </a:r>
            <a:r>
              <a:rPr lang="en-US" dirty="0" err="1"/>
              <a:t>colours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6D7335-A6A2-18F3-76BF-D9E742BA81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68" t="26621" r="13750" b="36057"/>
          <a:stretch/>
        </p:blipFill>
        <p:spPr>
          <a:xfrm>
            <a:off x="1946786" y="3057832"/>
            <a:ext cx="8568813" cy="292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301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89A75-9126-428B-281E-0F89A6875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Understanding Atoms, Elements, mixtures and compounds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ACBD32-9C07-BF17-A733-C690AA6885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Label these as atoms, elements, mixtures or compounds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BE591F-F4A1-D35D-A54D-E4147F811F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8" t="24652" r="2729" b="13742"/>
          <a:stretch/>
        </p:blipFill>
        <p:spPr>
          <a:xfrm>
            <a:off x="914401" y="3013788"/>
            <a:ext cx="10515600" cy="3298111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BE27D22-890A-0A84-A665-FE24CB04ED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0336184"/>
              </p:ext>
            </p:extLst>
          </p:nvPr>
        </p:nvGraphicFramePr>
        <p:xfrm>
          <a:off x="1017037" y="2323321"/>
          <a:ext cx="10260561" cy="867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0187">
                  <a:extLst>
                    <a:ext uri="{9D8B030D-6E8A-4147-A177-3AD203B41FA5}">
                      <a16:colId xmlns:a16="http://schemas.microsoft.com/office/drawing/2014/main" val="3005008683"/>
                    </a:ext>
                  </a:extLst>
                </a:gridCol>
                <a:gridCol w="3420187">
                  <a:extLst>
                    <a:ext uri="{9D8B030D-6E8A-4147-A177-3AD203B41FA5}">
                      <a16:colId xmlns:a16="http://schemas.microsoft.com/office/drawing/2014/main" val="690712858"/>
                    </a:ext>
                  </a:extLst>
                </a:gridCol>
                <a:gridCol w="3420187">
                  <a:extLst>
                    <a:ext uri="{9D8B030D-6E8A-4147-A177-3AD203B41FA5}">
                      <a16:colId xmlns:a16="http://schemas.microsoft.com/office/drawing/2014/main" val="3431249169"/>
                    </a:ext>
                  </a:extLst>
                </a:gridCol>
              </a:tblGrid>
              <a:tr h="433874">
                <a:tc>
                  <a:txBody>
                    <a:bodyPr/>
                    <a:lstStyle/>
                    <a:p>
                      <a:r>
                        <a:rPr lang="en-US" dirty="0"/>
                        <a:t>1=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2=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3=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026396"/>
                  </a:ext>
                </a:extLst>
              </a:tr>
              <a:tr h="433874">
                <a:tc>
                  <a:txBody>
                    <a:bodyPr/>
                    <a:lstStyle/>
                    <a:p>
                      <a:r>
                        <a:rPr lang="en-US" dirty="0"/>
                        <a:t>4=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5=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6=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52481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80146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89A75-9126-428B-281E-0F89A6875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Understanding Atoms, Elements, mixtures and compounds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ACBD32-9C07-BF17-A733-C690AA6885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Label these as atoms, elements, mixtures or compounds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BE591F-F4A1-D35D-A54D-E4147F811F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8" t="24652" r="2729" b="13742"/>
          <a:stretch/>
        </p:blipFill>
        <p:spPr>
          <a:xfrm>
            <a:off x="914401" y="3013788"/>
            <a:ext cx="10515600" cy="3298111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BE27D22-890A-0A84-A665-FE24CB04ED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474206"/>
              </p:ext>
            </p:extLst>
          </p:nvPr>
        </p:nvGraphicFramePr>
        <p:xfrm>
          <a:off x="1017037" y="2323321"/>
          <a:ext cx="10260561" cy="867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0187">
                  <a:extLst>
                    <a:ext uri="{9D8B030D-6E8A-4147-A177-3AD203B41FA5}">
                      <a16:colId xmlns:a16="http://schemas.microsoft.com/office/drawing/2014/main" val="3005008683"/>
                    </a:ext>
                  </a:extLst>
                </a:gridCol>
                <a:gridCol w="3420187">
                  <a:extLst>
                    <a:ext uri="{9D8B030D-6E8A-4147-A177-3AD203B41FA5}">
                      <a16:colId xmlns:a16="http://schemas.microsoft.com/office/drawing/2014/main" val="690712858"/>
                    </a:ext>
                  </a:extLst>
                </a:gridCol>
                <a:gridCol w="3420187">
                  <a:extLst>
                    <a:ext uri="{9D8B030D-6E8A-4147-A177-3AD203B41FA5}">
                      <a16:colId xmlns:a16="http://schemas.microsoft.com/office/drawing/2014/main" val="3431249169"/>
                    </a:ext>
                  </a:extLst>
                </a:gridCol>
              </a:tblGrid>
              <a:tr h="433874">
                <a:tc>
                  <a:txBody>
                    <a:bodyPr/>
                    <a:lstStyle/>
                    <a:p>
                      <a:r>
                        <a:rPr lang="en-US" dirty="0"/>
                        <a:t>1=molecule and compound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2=atom or atom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3=molecule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026396"/>
                  </a:ext>
                </a:extLst>
              </a:tr>
              <a:tr h="433874">
                <a:tc>
                  <a:txBody>
                    <a:bodyPr/>
                    <a:lstStyle/>
                    <a:p>
                      <a:r>
                        <a:rPr lang="en-US" dirty="0"/>
                        <a:t>4= compound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5= element . molecule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6= molecule compound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52481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32250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85B8E-84B2-6425-5C73-7A5D56722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Chemical reactions and naming compounds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FBBCC-9DAC-60EA-9EB5-AE31589E6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612" y="1825625"/>
            <a:ext cx="11167188" cy="4351338"/>
          </a:xfrm>
        </p:spPr>
        <p:txBody>
          <a:bodyPr/>
          <a:lstStyle/>
          <a:p>
            <a:endParaRPr lang="en-US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709C52-D461-D1D3-26CB-A31E0A029A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5" t="13061" r="21327" b="18911"/>
          <a:stretch/>
        </p:blipFill>
        <p:spPr>
          <a:xfrm>
            <a:off x="121298" y="2341984"/>
            <a:ext cx="10608906" cy="321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4747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00F8F-39E2-9E08-E7E8-F486BCF23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Chemical reactions and naming compounds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7722F-7DCF-6961-35AC-E1F7D32746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Breaking of 2 H-H ( hydrogen) bonds and one O-O( oxygen) bonds and making new of 4 Hydrogen and oxygen (H-O) bonds.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EAC354-7CB5-439A-E337-1FA2A9B920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0" t="13061" r="24081" b="14013"/>
          <a:stretch/>
        </p:blipFill>
        <p:spPr>
          <a:xfrm>
            <a:off x="1418252" y="2593910"/>
            <a:ext cx="9069355" cy="346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3453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42683-CCAB-52F6-48D0-1421D2410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Equations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2104EC-39A2-B70E-D26C-DF45F4E91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can write a word equation and or chemical symbol equation</a:t>
            </a:r>
          </a:p>
          <a:p>
            <a:r>
              <a:rPr lang="en-US" dirty="0"/>
              <a:t>In chemical reactions, all atoms must be same as all atoms on reactants side and products side</a:t>
            </a:r>
          </a:p>
          <a:p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B3B3CDC-67D0-1264-69C0-D217419D27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9512771"/>
              </p:ext>
            </p:extLst>
          </p:nvPr>
        </p:nvGraphicFramePr>
        <p:xfrm>
          <a:off x="1623528" y="3428999"/>
          <a:ext cx="8536473" cy="2616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5491">
                  <a:extLst>
                    <a:ext uri="{9D8B030D-6E8A-4147-A177-3AD203B41FA5}">
                      <a16:colId xmlns:a16="http://schemas.microsoft.com/office/drawing/2014/main" val="2092377712"/>
                    </a:ext>
                  </a:extLst>
                </a:gridCol>
                <a:gridCol w="2845491">
                  <a:extLst>
                    <a:ext uri="{9D8B030D-6E8A-4147-A177-3AD203B41FA5}">
                      <a16:colId xmlns:a16="http://schemas.microsoft.com/office/drawing/2014/main" val="1291825905"/>
                    </a:ext>
                  </a:extLst>
                </a:gridCol>
                <a:gridCol w="2845491">
                  <a:extLst>
                    <a:ext uri="{9D8B030D-6E8A-4147-A177-3AD203B41FA5}">
                      <a16:colId xmlns:a16="http://schemas.microsoft.com/office/drawing/2014/main" val="2440825974"/>
                    </a:ext>
                  </a:extLst>
                </a:gridCol>
              </a:tblGrid>
              <a:tr h="115384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Reactants </a:t>
                      </a:r>
                    </a:p>
                    <a:p>
                      <a:pPr algn="ctr"/>
                      <a:r>
                        <a:rPr lang="en-US" dirty="0"/>
                        <a:t>are written on the Left hand side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Reactants and products are separated by an arrow</a:t>
                      </a:r>
                    </a:p>
                    <a:p>
                      <a:r>
                        <a:rPr lang="en-US" dirty="0"/>
                        <a:t>            ----------------</a:t>
                      </a:r>
                      <a:r>
                        <a:rPr lang="en-US" dirty="0">
                          <a:sym typeface="Wingdings" panose="05000000000000000000" pitchFamily="2" charset="2"/>
                        </a:rPr>
                        <a:t>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Products</a:t>
                      </a:r>
                    </a:p>
                    <a:p>
                      <a:pPr algn="ctr"/>
                      <a:r>
                        <a:rPr lang="en-US" dirty="0"/>
                        <a:t> are written on the right hand side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9134617"/>
                  </a:ext>
                </a:extLst>
              </a:tr>
              <a:tr h="123012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Word Equation</a:t>
                      </a:r>
                    </a:p>
                    <a:p>
                      <a:pPr algn="ctr"/>
                      <a:r>
                        <a:rPr lang="en-US" dirty="0"/>
                        <a:t>Iron + Sulfur</a:t>
                      </a:r>
                    </a:p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Chemical equation</a:t>
                      </a:r>
                    </a:p>
                    <a:p>
                      <a:pPr algn="ctr"/>
                      <a:r>
                        <a:rPr lang="en-US" dirty="0"/>
                        <a:t>Fe  +   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GB" dirty="0"/>
                        <a:t>---------------------------</a:t>
                      </a:r>
                      <a:r>
                        <a:rPr lang="en-GB" dirty="0">
                          <a:sym typeface="Wingdings" panose="05000000000000000000" pitchFamily="2" charset="2"/>
                        </a:rPr>
                        <a:t></a:t>
                      </a:r>
                    </a:p>
                    <a:p>
                      <a:endParaRPr lang="en-GB" dirty="0">
                        <a:sym typeface="Wingdings" panose="05000000000000000000" pitchFamily="2" charset="2"/>
                      </a:endParaRPr>
                    </a:p>
                    <a:p>
                      <a:endParaRPr lang="en-GB" dirty="0">
                        <a:sym typeface="Wingdings" panose="05000000000000000000" pitchFamily="2" charset="2"/>
                      </a:endParaRPr>
                    </a:p>
                    <a:p>
                      <a:r>
                        <a:rPr lang="en-GB" dirty="0">
                          <a:sym typeface="Wingdings" panose="05000000000000000000" pitchFamily="2" charset="2"/>
                        </a:rPr>
                        <a:t>----------------------------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pPr algn="ctr"/>
                      <a:r>
                        <a:rPr lang="en-US" dirty="0"/>
                        <a:t>Iron sulfide</a:t>
                      </a:r>
                    </a:p>
                    <a:p>
                      <a:pPr algn="ctr"/>
                      <a:endParaRPr lang="en-US" dirty="0"/>
                    </a:p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 err="1"/>
                        <a:t>FeS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48259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15262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42683-CCAB-52F6-48D0-1421D2410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Equations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2104EC-39A2-B70E-D26C-DF45F4E91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can write a word equation and or chemical symbol equation</a:t>
            </a:r>
          </a:p>
          <a:p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B3B3CDC-67D0-1264-69C0-D217419D27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8621695"/>
              </p:ext>
            </p:extLst>
          </p:nvPr>
        </p:nvGraphicFramePr>
        <p:xfrm>
          <a:off x="1623528" y="2687215"/>
          <a:ext cx="8536473" cy="3125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5491">
                  <a:extLst>
                    <a:ext uri="{9D8B030D-6E8A-4147-A177-3AD203B41FA5}">
                      <a16:colId xmlns:a16="http://schemas.microsoft.com/office/drawing/2014/main" val="2092377712"/>
                    </a:ext>
                  </a:extLst>
                </a:gridCol>
                <a:gridCol w="2845491">
                  <a:extLst>
                    <a:ext uri="{9D8B030D-6E8A-4147-A177-3AD203B41FA5}">
                      <a16:colId xmlns:a16="http://schemas.microsoft.com/office/drawing/2014/main" val="1291825905"/>
                    </a:ext>
                  </a:extLst>
                </a:gridCol>
                <a:gridCol w="2845491">
                  <a:extLst>
                    <a:ext uri="{9D8B030D-6E8A-4147-A177-3AD203B41FA5}">
                      <a16:colId xmlns:a16="http://schemas.microsoft.com/office/drawing/2014/main" val="2440825974"/>
                    </a:ext>
                  </a:extLst>
                </a:gridCol>
              </a:tblGrid>
              <a:tr h="1512872">
                <a:tc>
                  <a:txBody>
                    <a:bodyPr/>
                    <a:lstStyle/>
                    <a:p>
                      <a:r>
                        <a:rPr lang="en-US" dirty="0"/>
                        <a:t>Reactants are written on the Left hand side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Reactants and products are separated by an arrow</a:t>
                      </a:r>
                    </a:p>
                    <a:p>
                      <a:r>
                        <a:rPr lang="en-US" dirty="0"/>
                        <a:t>            ----------------</a:t>
                      </a:r>
                      <a:r>
                        <a:rPr lang="en-US" dirty="0">
                          <a:sym typeface="Wingdings" panose="05000000000000000000" pitchFamily="2" charset="2"/>
                        </a:rPr>
                        <a:t>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Products are written on the right hand side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9134617"/>
                  </a:ext>
                </a:extLst>
              </a:tr>
              <a:tr h="161288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Word Equation</a:t>
                      </a:r>
                    </a:p>
                    <a:p>
                      <a:pPr algn="ctr"/>
                      <a:r>
                        <a:rPr lang="en-US" dirty="0"/>
                        <a:t>Calcium + Sulfur</a:t>
                      </a:r>
                    </a:p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Chemical equation</a:t>
                      </a:r>
                    </a:p>
                    <a:p>
                      <a:pPr algn="ctr"/>
                      <a:r>
                        <a:rPr lang="en-US" dirty="0"/>
                        <a:t>Ca  +   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GB" dirty="0"/>
                        <a:t>---------------------------</a:t>
                      </a:r>
                      <a:r>
                        <a:rPr lang="en-GB" dirty="0">
                          <a:sym typeface="Wingdings" panose="05000000000000000000" pitchFamily="2" charset="2"/>
                        </a:rPr>
                        <a:t></a:t>
                      </a:r>
                    </a:p>
                    <a:p>
                      <a:endParaRPr lang="en-GB" dirty="0">
                        <a:sym typeface="Wingdings" panose="05000000000000000000" pitchFamily="2" charset="2"/>
                      </a:endParaRPr>
                    </a:p>
                    <a:p>
                      <a:endParaRPr lang="en-GB" dirty="0">
                        <a:sym typeface="Wingdings" panose="05000000000000000000" pitchFamily="2" charset="2"/>
                      </a:endParaRPr>
                    </a:p>
                    <a:p>
                      <a:r>
                        <a:rPr lang="en-GB" dirty="0">
                          <a:sym typeface="Wingdings" panose="05000000000000000000" pitchFamily="2" charset="2"/>
                        </a:rPr>
                        <a:t>----------------------------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pPr algn="ctr"/>
                      <a:r>
                        <a:rPr lang="en-US" dirty="0"/>
                        <a:t>Calcium sulfide</a:t>
                      </a:r>
                    </a:p>
                    <a:p>
                      <a:pPr algn="ctr"/>
                      <a:endParaRPr lang="en-US" dirty="0"/>
                    </a:p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 err="1"/>
                        <a:t>CaS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48259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81016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6D7CF-A912-AF0F-F5C4-A4224BC23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Molecules that stay in pairs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6B5D6C-123D-3758-00CA-16E6D08723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chemicals are always in pairs.</a:t>
            </a:r>
          </a:p>
          <a:p>
            <a:r>
              <a:rPr lang="en-US" dirty="0"/>
              <a:t>Example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B46DF3-68C8-6A85-A3C3-BA520111E7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4" t="14014" r="16505" b="11564"/>
          <a:stretch/>
        </p:blipFill>
        <p:spPr>
          <a:xfrm>
            <a:off x="1108788" y="2743200"/>
            <a:ext cx="9787812" cy="319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3980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98DD5-9561-F8F1-53E3-45FF918E5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Completing word and chemical equations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38517-1E0D-A18F-799A-92CDA5C10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Writing word equation. </a:t>
            </a:r>
          </a:p>
          <a:p>
            <a:r>
              <a:rPr lang="en-US" dirty="0"/>
              <a:t>Write reactants on the left hand side and products on the right hand side</a:t>
            </a:r>
          </a:p>
          <a:p>
            <a:r>
              <a:rPr lang="en-US" dirty="0"/>
              <a:t>Lithium carbonate reacts with hydrochloric acid to give produce (products) lithium chloride, water and hydrogen</a:t>
            </a:r>
          </a:p>
          <a:p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F7AE3E1-D486-6BC5-4C56-D2F7396D96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0347342"/>
              </p:ext>
            </p:extLst>
          </p:nvPr>
        </p:nvGraphicFramePr>
        <p:xfrm>
          <a:off x="2032000" y="4152121"/>
          <a:ext cx="8127999" cy="17168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8922">
                  <a:extLst>
                    <a:ext uri="{9D8B030D-6E8A-4147-A177-3AD203B41FA5}">
                      <a16:colId xmlns:a16="http://schemas.microsoft.com/office/drawing/2014/main" val="1599199165"/>
                    </a:ext>
                  </a:extLst>
                </a:gridCol>
                <a:gridCol w="429209">
                  <a:extLst>
                    <a:ext uri="{9D8B030D-6E8A-4147-A177-3AD203B41FA5}">
                      <a16:colId xmlns:a16="http://schemas.microsoft.com/office/drawing/2014/main" val="3150514808"/>
                    </a:ext>
                  </a:extLst>
                </a:gridCol>
                <a:gridCol w="3749868">
                  <a:extLst>
                    <a:ext uri="{9D8B030D-6E8A-4147-A177-3AD203B41FA5}">
                      <a16:colId xmlns:a16="http://schemas.microsoft.com/office/drawing/2014/main" val="3143233667"/>
                    </a:ext>
                  </a:extLst>
                </a:gridCol>
              </a:tblGrid>
              <a:tr h="85841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Reactants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ym typeface="Wingdings" panose="05000000000000000000" pitchFamily="2" charset="2"/>
                      </a:endParaRPr>
                    </a:p>
                    <a:p>
                      <a:pPr algn="ctr"/>
                      <a:r>
                        <a:rPr lang="en-US" dirty="0">
                          <a:sym typeface="Wingdings" panose="05000000000000000000" pitchFamily="2" charset="2"/>
                        </a:rPr>
                        <a:t>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Products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3622369"/>
                  </a:ext>
                </a:extLst>
              </a:tr>
              <a:tr h="858417">
                <a:tc>
                  <a:txBody>
                    <a:bodyPr/>
                    <a:lstStyle/>
                    <a:p>
                      <a:r>
                        <a:rPr lang="en-US" dirty="0"/>
                        <a:t>Lithium carbonate+ Hydrochloric acid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ym typeface="Wingdings" panose="05000000000000000000" pitchFamily="2" charset="2"/>
                        </a:rPr>
                        <a:t>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Lithium chloride+ Water+ hydrogen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30656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17134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98DD5-9561-F8F1-53E3-45FF918E5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Completing word and chemical equations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38517-1E0D-A18F-799A-92CDA5C10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Writing the word equation for@</a:t>
            </a:r>
          </a:p>
          <a:p>
            <a:r>
              <a:rPr lang="en-US" dirty="0"/>
              <a:t>Magnesium reacts with oxygen to produce Magnesium Oxide</a:t>
            </a:r>
          </a:p>
          <a:p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F7AE3E1-D486-6BC5-4C56-D2F7396D96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043337"/>
              </p:ext>
            </p:extLst>
          </p:nvPr>
        </p:nvGraphicFramePr>
        <p:xfrm>
          <a:off x="2032000" y="3657600"/>
          <a:ext cx="8127999" cy="22113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8922">
                  <a:extLst>
                    <a:ext uri="{9D8B030D-6E8A-4147-A177-3AD203B41FA5}">
                      <a16:colId xmlns:a16="http://schemas.microsoft.com/office/drawing/2014/main" val="1599199165"/>
                    </a:ext>
                  </a:extLst>
                </a:gridCol>
                <a:gridCol w="429209">
                  <a:extLst>
                    <a:ext uri="{9D8B030D-6E8A-4147-A177-3AD203B41FA5}">
                      <a16:colId xmlns:a16="http://schemas.microsoft.com/office/drawing/2014/main" val="3150514808"/>
                    </a:ext>
                  </a:extLst>
                </a:gridCol>
                <a:gridCol w="3749868">
                  <a:extLst>
                    <a:ext uri="{9D8B030D-6E8A-4147-A177-3AD203B41FA5}">
                      <a16:colId xmlns:a16="http://schemas.microsoft.com/office/drawing/2014/main" val="3143233667"/>
                    </a:ext>
                  </a:extLst>
                </a:gridCol>
              </a:tblGrid>
              <a:tr h="11056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Reactants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ym typeface="Wingdings" panose="05000000000000000000" pitchFamily="2" charset="2"/>
                      </a:endParaRPr>
                    </a:p>
                    <a:p>
                      <a:pPr algn="ctr"/>
                      <a:r>
                        <a:rPr lang="en-US" dirty="0">
                          <a:sym typeface="Wingdings" panose="05000000000000000000" pitchFamily="2" charset="2"/>
                        </a:rPr>
                        <a:t>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Products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3622369"/>
                  </a:ext>
                </a:extLst>
              </a:tr>
              <a:tr h="1105678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ym typeface="Wingdings" panose="05000000000000000000" pitchFamily="2" charset="2"/>
                        </a:rPr>
                        <a:t>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30656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14942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98DD5-9561-F8F1-53E3-45FF918E5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Completing word and chemical equations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38517-1E0D-A18F-799A-92CDA5C10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Writing the word equation for:</a:t>
            </a:r>
          </a:p>
          <a:p>
            <a:r>
              <a:rPr lang="en-US" dirty="0"/>
              <a:t>Magnesium reacts with oxygen to produce Magnesium Oxide</a:t>
            </a:r>
          </a:p>
          <a:p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F7AE3E1-D486-6BC5-4C56-D2F7396D96E4}"/>
              </a:ext>
            </a:extLst>
          </p:cNvPr>
          <p:cNvGraphicFramePr>
            <a:graphicFrameLocks noGrp="1"/>
          </p:cNvGraphicFramePr>
          <p:nvPr/>
        </p:nvGraphicFramePr>
        <p:xfrm>
          <a:off x="2032000" y="3657600"/>
          <a:ext cx="8127999" cy="22113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8922">
                  <a:extLst>
                    <a:ext uri="{9D8B030D-6E8A-4147-A177-3AD203B41FA5}">
                      <a16:colId xmlns:a16="http://schemas.microsoft.com/office/drawing/2014/main" val="1599199165"/>
                    </a:ext>
                  </a:extLst>
                </a:gridCol>
                <a:gridCol w="429209">
                  <a:extLst>
                    <a:ext uri="{9D8B030D-6E8A-4147-A177-3AD203B41FA5}">
                      <a16:colId xmlns:a16="http://schemas.microsoft.com/office/drawing/2014/main" val="3150514808"/>
                    </a:ext>
                  </a:extLst>
                </a:gridCol>
                <a:gridCol w="3749868">
                  <a:extLst>
                    <a:ext uri="{9D8B030D-6E8A-4147-A177-3AD203B41FA5}">
                      <a16:colId xmlns:a16="http://schemas.microsoft.com/office/drawing/2014/main" val="3143233667"/>
                    </a:ext>
                  </a:extLst>
                </a:gridCol>
              </a:tblGrid>
              <a:tr h="11056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Reactants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ym typeface="Wingdings" panose="05000000000000000000" pitchFamily="2" charset="2"/>
                      </a:endParaRPr>
                    </a:p>
                    <a:p>
                      <a:pPr algn="ctr"/>
                      <a:r>
                        <a:rPr lang="en-US" dirty="0">
                          <a:sym typeface="Wingdings" panose="05000000000000000000" pitchFamily="2" charset="2"/>
                        </a:rPr>
                        <a:t>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Products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3622369"/>
                  </a:ext>
                </a:extLst>
              </a:tr>
              <a:tr h="11056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Magnesium + Oxygen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ym typeface="Wingdings" panose="05000000000000000000" pitchFamily="2" charset="2"/>
                        </a:rPr>
                        <a:t>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Magnesium Oxide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30656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9401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42640-6043-B9BF-E519-96DFFB201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Difference between atoms and molecules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191EC-FAD4-B279-FD24-D72DC018A7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Atoms are smallest part of an element and represented by single circles</a:t>
            </a:r>
          </a:p>
          <a:p>
            <a:r>
              <a:rPr lang="en-US" dirty="0"/>
              <a:t>Molecules are represented by two or more atoms those are chemically bonded together. Molecules can either be made up of same atoms (red atoms) or different atoms (red and blue)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F2D720-222E-CD71-CFB9-ACC5D3B619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23" t="21935" r="32661" b="24926"/>
          <a:stretch/>
        </p:blipFill>
        <p:spPr>
          <a:xfrm>
            <a:off x="4572000" y="4178710"/>
            <a:ext cx="2959510" cy="165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7874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98DD5-9561-F8F1-53E3-45FF918E5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Completing chemical equations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38517-1E0D-A18F-799A-92CDA5C10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Write chemical equation for:</a:t>
            </a:r>
          </a:p>
          <a:p>
            <a:endParaRPr lang="en-US" dirty="0"/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065C23-70A8-167C-DE18-4DA8CFAA09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9" t="13569" r="18310" b="49058"/>
          <a:stretch/>
        </p:blipFill>
        <p:spPr>
          <a:xfrm>
            <a:off x="952727" y="2883158"/>
            <a:ext cx="9606116" cy="256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137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98DD5-9561-F8F1-53E3-45FF918E5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Completing chemical equations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38517-1E0D-A18F-799A-92CDA5C10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Answer for chemical equation for:</a:t>
            </a:r>
          </a:p>
          <a:p>
            <a:r>
              <a:rPr lang="en-US" dirty="0"/>
              <a:t>2 Mg ( Magnesium) atoms reacts with 1 (O2) oxygen molecule to give 2 molecules of Magnesium oxide</a:t>
            </a:r>
          </a:p>
          <a:p>
            <a:endParaRPr lang="en-US" dirty="0"/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065C23-70A8-167C-DE18-4DA8CFAA09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2" t="12903" r="18387" b="32187"/>
          <a:stretch/>
        </p:blipFill>
        <p:spPr>
          <a:xfrm>
            <a:off x="915404" y="3429000"/>
            <a:ext cx="10178694" cy="259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814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6CA32-EF90-0F8E-88F5-BA3D87C20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Naming chemicals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9CCE3-C676-247F-97B1-CE3C4A9EB1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chemicals have names and there are certain rules to name them.</a:t>
            </a:r>
          </a:p>
          <a:p>
            <a:r>
              <a:rPr lang="en-US" dirty="0"/>
              <a:t>Names are in two parts and there are 3 rules</a:t>
            </a:r>
          </a:p>
          <a:p>
            <a:endParaRPr lang="en-US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0DF1CF-3B4F-D178-2523-8061FE31F6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9" t="31292" r="6875" b="5324"/>
          <a:stretch/>
        </p:blipFill>
        <p:spPr>
          <a:xfrm>
            <a:off x="1296955" y="3116424"/>
            <a:ext cx="10056844" cy="337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3578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7948D-7445-1CF8-7D37-C21DA8D05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Naming Chemicals containing 2 different atoms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A759A-A580-0420-5EA0-FF31461F11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Rule 2</a:t>
            </a:r>
          </a:p>
          <a:p>
            <a:r>
              <a:rPr lang="en-US" dirty="0"/>
              <a:t>If compounds are made up of 2-elements then name ends in –</a:t>
            </a:r>
            <a:r>
              <a:rPr lang="en-US" dirty="0">
                <a:solidFill>
                  <a:srgbClr val="FF0000"/>
                </a:solidFill>
              </a:rPr>
              <a:t>ide</a:t>
            </a:r>
          </a:p>
          <a:p>
            <a:r>
              <a:rPr lang="en-US" dirty="0"/>
              <a:t>Name is Calcium ox</a:t>
            </a:r>
            <a:r>
              <a:rPr lang="en-US" dirty="0">
                <a:solidFill>
                  <a:srgbClr val="FF0000"/>
                </a:solidFill>
              </a:rPr>
              <a:t>ide</a:t>
            </a:r>
            <a:r>
              <a:rPr lang="en-US" dirty="0"/>
              <a:t> and not calcium oxygen</a:t>
            </a:r>
          </a:p>
          <a:p>
            <a:endParaRPr lang="en-US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18B953-CCB4-77CB-6444-D2AEE490CF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23" t="41768" r="23240" b="23946"/>
          <a:stretch/>
        </p:blipFill>
        <p:spPr>
          <a:xfrm>
            <a:off x="2323322" y="3181739"/>
            <a:ext cx="7053942" cy="235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767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7482F-08C9-20F1-A6A3-B1E7EC25C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Naming Chemicals containing 3 atoms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5243AF-5A52-2902-B49A-B8E654ABF6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Rule 3: When compounds contain 3 different atoms.</a:t>
            </a:r>
          </a:p>
          <a:p>
            <a:endParaRPr lang="en-US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14BBF5-20DF-4690-52F3-5883ED1491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4" t="23673" r="7856" b="12877"/>
          <a:stretch/>
        </p:blipFill>
        <p:spPr>
          <a:xfrm>
            <a:off x="595604" y="2313991"/>
            <a:ext cx="11000792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7097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6F27B-B12C-38F5-4441-4EA7F4432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Name the compound?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092AC3-21C2-B38E-91F4-8A89A44D6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Name the compound consisting of sodium nitrogen and oxygen</a:t>
            </a:r>
          </a:p>
          <a:p>
            <a:r>
              <a:rPr lang="en-US" dirty="0"/>
              <a:t>Is it?</a:t>
            </a:r>
          </a:p>
          <a:p>
            <a:r>
              <a:rPr lang="en-US" dirty="0"/>
              <a:t>Sodium Nitride</a:t>
            </a:r>
          </a:p>
          <a:p>
            <a:r>
              <a:rPr lang="en-US" dirty="0"/>
              <a:t>Sodium nitrate</a:t>
            </a:r>
          </a:p>
          <a:p>
            <a:r>
              <a:rPr lang="en-US" dirty="0"/>
              <a:t>Sodium nitrogen oxide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31921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6F27B-B12C-38F5-4441-4EA7F4432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Name the Compounds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092AC3-21C2-B38E-91F4-8A89A44D6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Name the compound consisting of sodium nitrogen and oxygen</a:t>
            </a:r>
          </a:p>
          <a:p>
            <a:r>
              <a:rPr lang="en-US" dirty="0"/>
              <a:t>Is it?</a:t>
            </a:r>
          </a:p>
          <a:p>
            <a:r>
              <a:rPr lang="en-US" dirty="0"/>
              <a:t>Sodium Nitride</a:t>
            </a:r>
          </a:p>
          <a:p>
            <a:r>
              <a:rPr lang="en-US" dirty="0">
                <a:solidFill>
                  <a:srgbClr val="FF0000"/>
                </a:solidFill>
              </a:rPr>
              <a:t>Sodium nitrate is a correct answer</a:t>
            </a:r>
          </a:p>
          <a:p>
            <a:r>
              <a:rPr lang="en-US" dirty="0"/>
              <a:t>Sodium nitrogen oxide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7716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6F27B-B12C-38F5-4441-4EA7F4432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Name the Compounds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092AC3-21C2-B38E-91F4-8A89A44D6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one is Carbon trioxide?</a:t>
            </a:r>
          </a:p>
          <a:p>
            <a:r>
              <a:rPr lang="en-US" dirty="0"/>
              <a:t>1 Carbon atom and  1 oxygen atom</a:t>
            </a:r>
          </a:p>
          <a:p>
            <a:r>
              <a:rPr lang="en-US" dirty="0"/>
              <a:t>1 carbon atom and 3 oxygen atom</a:t>
            </a:r>
          </a:p>
          <a:p>
            <a:r>
              <a:rPr lang="en-US" dirty="0"/>
              <a:t>1 Carbon atom and 2 oxygen atoms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43781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6F27B-B12C-38F5-4441-4EA7F4432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Name the Compounds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092AC3-21C2-B38E-91F4-8A89A44D6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Which one is Carbon trioxide?</a:t>
            </a:r>
          </a:p>
          <a:p>
            <a:r>
              <a:rPr lang="en-US" dirty="0"/>
              <a:t>1 Carbon atom and  1 oxygen atom</a:t>
            </a:r>
          </a:p>
          <a:p>
            <a:r>
              <a:rPr lang="en-US" dirty="0">
                <a:solidFill>
                  <a:srgbClr val="FF0000"/>
                </a:solidFill>
              </a:rPr>
              <a:t>1 carbon atom and 3 oxygen atom- correct answer</a:t>
            </a:r>
          </a:p>
          <a:p>
            <a:r>
              <a:rPr lang="en-US" dirty="0"/>
              <a:t>1 Carbon atom and 2 oxygen atoms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26914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B0FED-A519-B931-572D-CD0CB0DFC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Naming reactants and products 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51CE-0FE5-EAEA-2E3C-E7182B61F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/>
          <a:lstStyle/>
          <a:p>
            <a:r>
              <a:rPr lang="en-US" dirty="0"/>
              <a:t>There are 3 rules</a:t>
            </a:r>
          </a:p>
          <a:p>
            <a:r>
              <a:rPr lang="en-US" dirty="0"/>
              <a:t>Chemical formula uses chemical symbols to show:</a:t>
            </a:r>
          </a:p>
          <a:p>
            <a:r>
              <a:rPr lang="en-US" dirty="0"/>
              <a:t>Elements present in the formula (C= carbon O=Oxygen)</a:t>
            </a:r>
          </a:p>
          <a:p>
            <a:r>
              <a:rPr lang="en-US" dirty="0"/>
              <a:t>Number of atoms for each element </a:t>
            </a:r>
          </a:p>
          <a:p>
            <a:r>
              <a:rPr lang="en-US" dirty="0"/>
              <a:t>First element is named first and in its full name.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3F108D-F1B1-9B52-4885-A0B32E7686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32" t="45578" r="12449" b="5324"/>
          <a:stretch/>
        </p:blipFill>
        <p:spPr>
          <a:xfrm>
            <a:off x="1259632" y="4282751"/>
            <a:ext cx="9414587" cy="221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547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2130D-8014-7E91-DE3D-60DFDA909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Atoms, Molecules and mixture of atoms and molecules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A5736-2BA7-ECD1-5C36-8F3E7481EF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Atoms molecules and mixtures of atoms and molecules</a:t>
            </a:r>
          </a:p>
          <a:p>
            <a:endParaRPr lang="en-US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973603-8DEC-F787-0873-CCE24CB712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4" t="28387" r="7581" b="6809"/>
          <a:stretch/>
        </p:blipFill>
        <p:spPr>
          <a:xfrm>
            <a:off x="363794" y="1946787"/>
            <a:ext cx="10903974" cy="444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444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CA834-DE67-7D8A-4280-C4A25B2CD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Rules for Writing Formulas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AB68-DCFB-CF79-9E16-4FC7F194A7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Rule 1</a:t>
            </a:r>
          </a:p>
          <a:p>
            <a:r>
              <a:rPr lang="en-US" dirty="0"/>
              <a:t>Symbol of element further to left is written first</a:t>
            </a:r>
          </a:p>
          <a:p>
            <a:r>
              <a:rPr lang="en-US" dirty="0" err="1"/>
              <a:t>LiF</a:t>
            </a:r>
            <a:r>
              <a:rPr lang="en-US" dirty="0"/>
              <a:t>   Lithium fluoride   and not  </a:t>
            </a:r>
            <a:r>
              <a:rPr lang="en-US" dirty="0" err="1"/>
              <a:t>Fli</a:t>
            </a:r>
            <a:r>
              <a:rPr lang="en-US" dirty="0"/>
              <a:t> or fluoride Lithium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251524-1EFE-CB07-9A58-261EAA94C4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23" t="48300" r="44286" b="24353"/>
          <a:stretch/>
        </p:blipFill>
        <p:spPr>
          <a:xfrm>
            <a:off x="2202024" y="3209729"/>
            <a:ext cx="5887618" cy="187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3127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61DE2-5F6C-67AA-BF9F-DB77967A7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Rules for Writing Formulas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0AEBE-76DF-6EED-23EA-FA9AB7B051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b="1" dirty="0"/>
              <a:t>Rule 2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CE6486-B204-4CC8-F0AB-55811A0AB9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5" t="26285" r="12525" b="23946"/>
          <a:stretch/>
        </p:blipFill>
        <p:spPr>
          <a:xfrm>
            <a:off x="709126" y="2399815"/>
            <a:ext cx="10515600" cy="341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8434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4AE70-E128-4E75-4A66-8917EE8AA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Rules for Writing Formulas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24CD6-E248-97E5-8F92-D306C2C500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Rule 3</a:t>
            </a:r>
            <a:r>
              <a:rPr lang="en-US" dirty="0"/>
              <a:t>: When there are polyatomic ions within the compound then brackets are used (for those polyatomic ions). Because it has 2 lots of hydroxide ions.</a:t>
            </a:r>
          </a:p>
          <a:p>
            <a:endParaRPr lang="en-US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ADC05B-425E-3347-7F77-1B5E311AA3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8" t="47484" r="4260" b="13334"/>
          <a:stretch/>
        </p:blipFill>
        <p:spPr>
          <a:xfrm>
            <a:off x="1045029" y="3429000"/>
            <a:ext cx="10308771" cy="251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840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202E2-F380-19A0-D36F-8EA11408C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Write the formulae for the following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8BCE1-2870-7832-62AC-FE47ECC4D2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Write the formulae od the following compounds</a:t>
            </a:r>
          </a:p>
          <a:p>
            <a:endParaRPr lang="en-US" dirty="0"/>
          </a:p>
          <a:p>
            <a:endParaRPr lang="en-GB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BF7F234-DA57-7FDE-F944-59EA1234CC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3774629"/>
              </p:ext>
            </p:extLst>
          </p:nvPr>
        </p:nvGraphicFramePr>
        <p:xfrm>
          <a:off x="2032000" y="2603240"/>
          <a:ext cx="8127999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18737143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81562512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902468445"/>
                    </a:ext>
                  </a:extLst>
                </a:gridCol>
              </a:tblGrid>
              <a:tr h="593427">
                <a:tc>
                  <a:txBody>
                    <a:bodyPr/>
                    <a:lstStyle/>
                    <a:p>
                      <a:r>
                        <a:rPr lang="en-US" dirty="0"/>
                        <a:t>Names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Names and number of atoms present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Write formula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629179"/>
                  </a:ext>
                </a:extLst>
              </a:tr>
              <a:tr h="593427">
                <a:tc>
                  <a:txBody>
                    <a:bodyPr/>
                    <a:lstStyle/>
                    <a:p>
                      <a:r>
                        <a:rPr lang="en-US" dirty="0"/>
                        <a:t>Sodium Oxide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Sodium( Na)</a:t>
                      </a:r>
                    </a:p>
                    <a:p>
                      <a:r>
                        <a:rPr lang="en-US" dirty="0"/>
                        <a:t> and 1 Oxygen (O)</a:t>
                      </a:r>
                    </a:p>
                    <a:p>
                      <a:r>
                        <a:rPr lang="en-US" dirty="0"/>
                        <a:t>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1016758"/>
                  </a:ext>
                </a:extLst>
              </a:tr>
              <a:tr h="593427">
                <a:tc>
                  <a:txBody>
                    <a:bodyPr/>
                    <a:lstStyle/>
                    <a:p>
                      <a:r>
                        <a:rPr lang="en-US" dirty="0"/>
                        <a:t>Sodium Chloride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Sodium (Na) </a:t>
                      </a:r>
                    </a:p>
                    <a:p>
                      <a:r>
                        <a:rPr lang="en-US" dirty="0"/>
                        <a:t>1 Chlorine (Cl)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0109222"/>
                  </a:ext>
                </a:extLst>
              </a:tr>
              <a:tr h="593427">
                <a:tc>
                  <a:txBody>
                    <a:bodyPr/>
                    <a:lstStyle/>
                    <a:p>
                      <a:r>
                        <a:rPr lang="en-US" dirty="0"/>
                        <a:t>Sodium Carbonate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sodium Na</a:t>
                      </a:r>
                    </a:p>
                    <a:p>
                      <a:r>
                        <a:rPr lang="en-US" dirty="0"/>
                        <a:t>1 carbon    C </a:t>
                      </a:r>
                    </a:p>
                    <a:p>
                      <a:r>
                        <a:rPr lang="en-US" dirty="0"/>
                        <a:t>3 oxygen    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4823051"/>
                  </a:ext>
                </a:extLst>
              </a:tr>
              <a:tr h="593427">
                <a:tc>
                  <a:txBody>
                    <a:bodyPr/>
                    <a:lstStyle/>
                    <a:p>
                      <a:r>
                        <a:rPr lang="en-US" dirty="0"/>
                        <a:t>Iron Chloride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Iron and 1 Chlorine</a:t>
                      </a:r>
                    </a:p>
                    <a:p>
                      <a:r>
                        <a:rPr lang="en-US" dirty="0"/>
                        <a:t>1 Fe   and one Cl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05685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96511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202E2-F380-19A0-D36F-8EA11408C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Write the formulae for the following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8BCE1-2870-7832-62AC-FE47ECC4D2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Write the formulae od the following compounds</a:t>
            </a:r>
          </a:p>
          <a:p>
            <a:endParaRPr lang="en-US" dirty="0"/>
          </a:p>
          <a:p>
            <a:endParaRPr lang="en-GB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BF7F234-DA57-7FDE-F944-59EA1234CC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809239"/>
              </p:ext>
            </p:extLst>
          </p:nvPr>
        </p:nvGraphicFramePr>
        <p:xfrm>
          <a:off x="2032000" y="2603240"/>
          <a:ext cx="8127999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18737143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81562512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902468445"/>
                    </a:ext>
                  </a:extLst>
                </a:gridCol>
              </a:tblGrid>
              <a:tr h="593427">
                <a:tc>
                  <a:txBody>
                    <a:bodyPr/>
                    <a:lstStyle/>
                    <a:p>
                      <a:r>
                        <a:rPr lang="en-US" dirty="0"/>
                        <a:t>Names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Names and number of atoms present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Write formula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629179"/>
                  </a:ext>
                </a:extLst>
              </a:tr>
              <a:tr h="593427">
                <a:tc>
                  <a:txBody>
                    <a:bodyPr/>
                    <a:lstStyle/>
                    <a:p>
                      <a:r>
                        <a:rPr lang="en-US" dirty="0"/>
                        <a:t>Sodium Oxide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Sodium( Na)</a:t>
                      </a:r>
                    </a:p>
                    <a:p>
                      <a:r>
                        <a:rPr lang="en-US" dirty="0"/>
                        <a:t> and 1 Oxygen (O)</a:t>
                      </a:r>
                    </a:p>
                    <a:p>
                      <a:r>
                        <a:rPr lang="en-US" dirty="0"/>
                        <a:t>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FF0000"/>
                          </a:solidFill>
                        </a:rPr>
                        <a:t>NaO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1016758"/>
                  </a:ext>
                </a:extLst>
              </a:tr>
              <a:tr h="593427">
                <a:tc>
                  <a:txBody>
                    <a:bodyPr/>
                    <a:lstStyle/>
                    <a:p>
                      <a:r>
                        <a:rPr lang="en-US" dirty="0"/>
                        <a:t>Sodium Chloride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Sodium (Na) </a:t>
                      </a:r>
                    </a:p>
                    <a:p>
                      <a:r>
                        <a:rPr lang="en-US" dirty="0"/>
                        <a:t>1 Chlorine (Cl)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NaCl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0109222"/>
                  </a:ext>
                </a:extLst>
              </a:tr>
              <a:tr h="593427">
                <a:tc>
                  <a:txBody>
                    <a:bodyPr/>
                    <a:lstStyle/>
                    <a:p>
                      <a:r>
                        <a:rPr lang="en-US" dirty="0"/>
                        <a:t>Sodium Carbonate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sodium Na</a:t>
                      </a:r>
                    </a:p>
                    <a:p>
                      <a:r>
                        <a:rPr lang="en-US" dirty="0"/>
                        <a:t>1 carbon    C </a:t>
                      </a:r>
                    </a:p>
                    <a:p>
                      <a:r>
                        <a:rPr lang="en-US" dirty="0"/>
                        <a:t>3 oxygen    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800" b="1" kern="1200" baseline="-25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</a:t>
                      </a:r>
                      <a:r>
                        <a:rPr lang="en-US" sz="1800" b="1" kern="1200" baseline="-25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GB" sz="1800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4823051"/>
                  </a:ext>
                </a:extLst>
              </a:tr>
              <a:tr h="593427">
                <a:tc>
                  <a:txBody>
                    <a:bodyPr/>
                    <a:lstStyle/>
                    <a:p>
                      <a:r>
                        <a:rPr lang="en-US" dirty="0"/>
                        <a:t>Iron Chloride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Iron and 1 Chlorine</a:t>
                      </a:r>
                    </a:p>
                    <a:p>
                      <a:r>
                        <a:rPr lang="en-US" dirty="0"/>
                        <a:t>1 Fe   and one Cl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rgbClr val="FF0000"/>
                          </a:solidFill>
                        </a:rPr>
                        <a:t>FeCl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05685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915090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202E2-F380-19A0-D36F-8EA11408C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Write the formulae for the following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8BCE1-2870-7832-62AC-FE47ECC4D2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Write the formulae od the following compounds</a:t>
            </a:r>
          </a:p>
          <a:p>
            <a:endParaRPr lang="en-US" dirty="0"/>
          </a:p>
          <a:p>
            <a:endParaRPr lang="en-GB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BF7F234-DA57-7FDE-F944-59EA1234CC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7012590"/>
              </p:ext>
            </p:extLst>
          </p:nvPr>
        </p:nvGraphicFramePr>
        <p:xfrm>
          <a:off x="2032000" y="2603240"/>
          <a:ext cx="8127999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18737143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81562512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902468445"/>
                    </a:ext>
                  </a:extLst>
                </a:gridCol>
              </a:tblGrid>
              <a:tr h="593427">
                <a:tc>
                  <a:txBody>
                    <a:bodyPr/>
                    <a:lstStyle/>
                    <a:p>
                      <a:r>
                        <a:rPr lang="en-US" dirty="0"/>
                        <a:t>Names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Names, Symbol number of atoms present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Write formula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629179"/>
                  </a:ext>
                </a:extLst>
              </a:tr>
              <a:tr h="593427">
                <a:tc>
                  <a:txBody>
                    <a:bodyPr/>
                    <a:lstStyle/>
                    <a:p>
                      <a:r>
                        <a:rPr lang="en-US" dirty="0" err="1"/>
                        <a:t>Aluminium</a:t>
                      </a:r>
                      <a:r>
                        <a:rPr lang="en-US" dirty="0"/>
                        <a:t> Oxide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 </a:t>
                      </a:r>
                      <a:r>
                        <a:rPr lang="en-US" dirty="0" err="1"/>
                        <a:t>Aluminium</a:t>
                      </a:r>
                      <a:r>
                        <a:rPr lang="en-US" dirty="0"/>
                        <a:t> ( Al)</a:t>
                      </a:r>
                    </a:p>
                    <a:p>
                      <a:r>
                        <a:rPr lang="en-US" dirty="0"/>
                        <a:t> 3 Oxygen ( O)</a:t>
                      </a:r>
                    </a:p>
                    <a:p>
                      <a:r>
                        <a:rPr lang="en-US" dirty="0"/>
                        <a:t>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1016758"/>
                  </a:ext>
                </a:extLst>
              </a:tr>
              <a:tr h="593427">
                <a:tc>
                  <a:txBody>
                    <a:bodyPr/>
                    <a:lstStyle/>
                    <a:p>
                      <a:r>
                        <a:rPr lang="en-US" dirty="0"/>
                        <a:t>Iron Hydroxide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Iron (Fe) </a:t>
                      </a:r>
                    </a:p>
                    <a:p>
                      <a:r>
                        <a:rPr lang="en-US" dirty="0"/>
                        <a:t>2 hydroxide ( 2 OH)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0109222"/>
                  </a:ext>
                </a:extLst>
              </a:tr>
              <a:tr h="593427">
                <a:tc>
                  <a:txBody>
                    <a:bodyPr/>
                    <a:lstStyle/>
                    <a:p>
                      <a:r>
                        <a:rPr lang="en-US" dirty="0"/>
                        <a:t>Sodium Carbonate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sodium Na</a:t>
                      </a:r>
                    </a:p>
                    <a:p>
                      <a:r>
                        <a:rPr lang="en-US" dirty="0"/>
                        <a:t>1 carbon    C </a:t>
                      </a:r>
                    </a:p>
                    <a:p>
                      <a:r>
                        <a:rPr lang="en-US" dirty="0"/>
                        <a:t>3 oxygen    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4823051"/>
                  </a:ext>
                </a:extLst>
              </a:tr>
              <a:tr h="593427">
                <a:tc>
                  <a:txBody>
                    <a:bodyPr/>
                    <a:lstStyle/>
                    <a:p>
                      <a:r>
                        <a:rPr lang="en-US" dirty="0"/>
                        <a:t>Iron (II) Carbonate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Iron and 1 Carbon</a:t>
                      </a:r>
                    </a:p>
                    <a:p>
                      <a:r>
                        <a:rPr lang="en-US" dirty="0"/>
                        <a:t> 3 oxygen atoms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05685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29911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202E2-F380-19A0-D36F-8EA11408C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Write the formulae for the following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8BCE1-2870-7832-62AC-FE47ECC4D2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Write the formulae od the following compounds</a:t>
            </a:r>
          </a:p>
          <a:p>
            <a:endParaRPr lang="en-US" dirty="0"/>
          </a:p>
          <a:p>
            <a:endParaRPr lang="en-GB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BF7F234-DA57-7FDE-F944-59EA1234CC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5728559"/>
              </p:ext>
            </p:extLst>
          </p:nvPr>
        </p:nvGraphicFramePr>
        <p:xfrm>
          <a:off x="2032000" y="2603240"/>
          <a:ext cx="8127999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18737143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81562512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902468445"/>
                    </a:ext>
                  </a:extLst>
                </a:gridCol>
              </a:tblGrid>
              <a:tr h="593427">
                <a:tc>
                  <a:txBody>
                    <a:bodyPr/>
                    <a:lstStyle/>
                    <a:p>
                      <a:r>
                        <a:rPr lang="en-US" dirty="0"/>
                        <a:t>Names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Names, Symbol number of atoms present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Write formula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629179"/>
                  </a:ext>
                </a:extLst>
              </a:tr>
              <a:tr h="593427">
                <a:tc>
                  <a:txBody>
                    <a:bodyPr/>
                    <a:lstStyle/>
                    <a:p>
                      <a:r>
                        <a:rPr lang="en-US" dirty="0" err="1"/>
                        <a:t>Aluminium</a:t>
                      </a:r>
                      <a:r>
                        <a:rPr lang="en-US" dirty="0"/>
                        <a:t> Oxide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 </a:t>
                      </a:r>
                      <a:r>
                        <a:rPr lang="en-US" dirty="0" err="1"/>
                        <a:t>Aluminium</a:t>
                      </a:r>
                      <a:r>
                        <a:rPr lang="en-US" dirty="0"/>
                        <a:t> ( Al)</a:t>
                      </a:r>
                    </a:p>
                    <a:p>
                      <a:r>
                        <a:rPr lang="en-US" dirty="0"/>
                        <a:t> 3 Oxygen ( O)</a:t>
                      </a:r>
                    </a:p>
                    <a:p>
                      <a:r>
                        <a:rPr lang="en-US" dirty="0"/>
                        <a:t>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</a:t>
                      </a:r>
                      <a:r>
                        <a:rPr lang="en-US" sz="1800" b="1" kern="1200" baseline="-25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</a:t>
                      </a:r>
                      <a:r>
                        <a:rPr lang="en-US" sz="1800" b="1" kern="1200" baseline="-25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GB" sz="1800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1016758"/>
                  </a:ext>
                </a:extLst>
              </a:tr>
              <a:tr h="593427">
                <a:tc>
                  <a:txBody>
                    <a:bodyPr/>
                    <a:lstStyle/>
                    <a:p>
                      <a:r>
                        <a:rPr lang="en-US" dirty="0"/>
                        <a:t>Iron Hydroxide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Iron (Fe) </a:t>
                      </a:r>
                    </a:p>
                    <a:p>
                      <a:r>
                        <a:rPr lang="en-US" dirty="0"/>
                        <a:t>2 hydroxide ( 2 OH)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 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Fe (OH)</a:t>
                      </a:r>
                      <a:r>
                        <a:rPr lang="en-US" sz="1800" b="1" kern="1200" baseline="-25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</a:t>
                      </a:r>
                      <a:endParaRPr lang="en-GB" sz="1800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0109222"/>
                  </a:ext>
                </a:extLst>
              </a:tr>
              <a:tr h="593427">
                <a:tc>
                  <a:txBody>
                    <a:bodyPr/>
                    <a:lstStyle/>
                    <a:p>
                      <a:r>
                        <a:rPr lang="en-US" dirty="0"/>
                        <a:t>Sodium Carbonate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sodium Na</a:t>
                      </a:r>
                    </a:p>
                    <a:p>
                      <a:r>
                        <a:rPr lang="en-US" dirty="0"/>
                        <a:t>1 carbon    C </a:t>
                      </a:r>
                    </a:p>
                    <a:p>
                      <a:r>
                        <a:rPr lang="en-US" dirty="0"/>
                        <a:t>3 oxygen    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800" b="1" kern="1200" baseline="-25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</a:t>
                      </a:r>
                      <a:r>
                        <a:rPr lang="en-US" sz="1800" b="1" kern="1200" baseline="-25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GB" sz="1800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4823051"/>
                  </a:ext>
                </a:extLst>
              </a:tr>
              <a:tr h="593427">
                <a:tc>
                  <a:txBody>
                    <a:bodyPr/>
                    <a:lstStyle/>
                    <a:p>
                      <a:r>
                        <a:rPr lang="en-US" dirty="0"/>
                        <a:t>Iron (II) Carbonate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Iron and 1 Carbon</a:t>
                      </a:r>
                    </a:p>
                    <a:p>
                      <a:r>
                        <a:rPr lang="en-US" dirty="0"/>
                        <a:t> 3 oxygen atoms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Fe CO</a:t>
                      </a:r>
                      <a:r>
                        <a:rPr lang="en-US" sz="1800" b="1" kern="1200" baseline="-25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GB" sz="1800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05685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54258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4F12D-0FB0-9060-6C04-2B7A0FD02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Complete word and balanced chemical equation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23F3C-E119-4935-B17C-4CA10274F2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Complete word equation and balanced symbol chemical equations for the followings: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7F58B2-26B0-E55C-A9BE-5F34C35338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0" t="29252" r="7551" b="12925"/>
          <a:stretch/>
        </p:blipFill>
        <p:spPr>
          <a:xfrm>
            <a:off x="961052" y="2873828"/>
            <a:ext cx="9909111" cy="309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8193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4F12D-0FB0-9060-6C04-2B7A0FD02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Complete word and balanced chemical equation-Answers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23F3C-E119-4935-B17C-4CA10274F2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Complete word equation and balanced symbol chemical equations for the followings</a:t>
            </a: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D04557-1AFD-253F-DD1C-0D8CD26DC6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0" t="30340" r="7882" b="22993"/>
          <a:stretch/>
        </p:blipFill>
        <p:spPr>
          <a:xfrm>
            <a:off x="1138334" y="2771192"/>
            <a:ext cx="10092613" cy="250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28862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4F12D-0FB0-9060-6C04-2B7A0FD02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Complete word and balanced chemical equation-Answers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23F3C-E119-4935-B17C-4CA10274F2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Complete word equation and balanced symbol chemical equations for the followings</a:t>
            </a:r>
          </a:p>
          <a:p>
            <a:endParaRPr lang="en-US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1AFEE7-4F72-DE69-EC83-32521FE0E3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5" t="31292" r="16352" b="25714"/>
          <a:stretch/>
        </p:blipFill>
        <p:spPr>
          <a:xfrm>
            <a:off x="1164771" y="2771192"/>
            <a:ext cx="9862457" cy="294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507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6EC84-A3D2-4ADF-82DC-004D550B7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Test your understanding of atoms and molecules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4163E-D8E8-FC6D-84CE-40F93BE0B2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diagram shows atoms only, molecules only and atoms and molecules</a:t>
            </a:r>
          </a:p>
          <a:p>
            <a:r>
              <a:rPr lang="en-US" dirty="0"/>
              <a:t>               A                                        B                                             C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D233B7-EF9A-22A9-0151-B368FCBE3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9" t="24652" r="4108" b="17279"/>
          <a:stretch/>
        </p:blipFill>
        <p:spPr>
          <a:xfrm>
            <a:off x="933061" y="3265714"/>
            <a:ext cx="10235682" cy="304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3062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4F12D-0FB0-9060-6C04-2B7A0FD02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Complete word and balanced chemical equation-Answers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23F3C-E119-4935-B17C-4CA10274F2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Complete word equation and balanced symbol chemical equations for the followings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777FAB-0D9E-4480-8971-D90EB95C55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4" t="30204" r="8086" b="18504"/>
          <a:stretch/>
        </p:blipFill>
        <p:spPr>
          <a:xfrm>
            <a:off x="961053" y="2659322"/>
            <a:ext cx="10392747" cy="351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9932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4F4B9-E3DB-C767-0DB1-6B1159156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Writing Names of Compounds and formulas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FD063-C652-229E-4E8C-A846A21315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Complete the last 2 columns of this table? 1</a:t>
            </a:r>
            <a:r>
              <a:rPr lang="en-US" b="1" baseline="30000" dirty="0"/>
              <a:t>st</a:t>
            </a:r>
            <a:r>
              <a:rPr lang="en-US" b="1" dirty="0"/>
              <a:t> example is presented.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C2673B-11AB-ED3C-7805-1208FAE3EF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3" t="26620" r="7934" b="9931"/>
          <a:stretch/>
        </p:blipFill>
        <p:spPr>
          <a:xfrm>
            <a:off x="838200" y="2313992"/>
            <a:ext cx="10386527" cy="399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75095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56AA2-85EB-BC84-C15E-A456EF33C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Writing Names of Compounds and formulas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0C2EC-EFF0-7FC9-3EBE-2D71411977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Answers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CB3C2E-F961-7FE6-D362-DCCBD17E7F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1" t="24652" r="7933" b="5324"/>
          <a:stretch/>
        </p:blipFill>
        <p:spPr>
          <a:xfrm>
            <a:off x="979714" y="2379306"/>
            <a:ext cx="10245013" cy="411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3063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9EA56-A0A7-2E49-4BED-18A9DBBF8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Summary of Atoms, elements and compounds</a:t>
            </a:r>
            <a:endParaRPr lang="en-GB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12858A-A3A0-655D-9249-F5C2842B8A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43" t="14226" r="4658" b="14154"/>
          <a:stretch/>
        </p:blipFill>
        <p:spPr>
          <a:xfrm>
            <a:off x="1091682" y="2444619"/>
            <a:ext cx="9909110" cy="3116425"/>
          </a:xfr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5D3E1D7-1AD2-35D5-DAC1-302BDC995F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9198269"/>
              </p:ext>
            </p:extLst>
          </p:nvPr>
        </p:nvGraphicFramePr>
        <p:xfrm>
          <a:off x="1315616" y="5695982"/>
          <a:ext cx="9685176" cy="499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85176">
                  <a:extLst>
                    <a:ext uri="{9D8B030D-6E8A-4147-A177-3AD203B41FA5}">
                      <a16:colId xmlns:a16="http://schemas.microsoft.com/office/drawing/2014/main" val="3709989309"/>
                    </a:ext>
                  </a:extLst>
                </a:gridCol>
              </a:tblGrid>
              <a:tr h="499544">
                <a:tc>
                  <a:txBody>
                    <a:bodyPr/>
                    <a:lstStyle/>
                    <a:p>
                      <a:r>
                        <a:rPr lang="en-US" dirty="0"/>
                        <a:t>Compounds have names and formulas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2490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2883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6EC84-A3D2-4ADF-82DC-004D550B7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Test your understanding of atoms and molecules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4163E-D8E8-FC6D-84CE-40F93BE0B2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diagram shows atoms only, molecules only and atoms and molecule. Answers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               A                                     B                                            C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D233B7-EF9A-22A9-0151-B368FCBE3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9" t="24652" r="4108" b="17279"/>
          <a:stretch/>
        </p:blipFill>
        <p:spPr>
          <a:xfrm>
            <a:off x="933061" y="3601616"/>
            <a:ext cx="10235682" cy="2710283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997EEDB-49A0-8438-6998-35CA9E540A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335240"/>
              </p:ext>
            </p:extLst>
          </p:nvPr>
        </p:nvGraphicFramePr>
        <p:xfrm>
          <a:off x="1101011" y="2761860"/>
          <a:ext cx="10067730" cy="4945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5910">
                  <a:extLst>
                    <a:ext uri="{9D8B030D-6E8A-4147-A177-3AD203B41FA5}">
                      <a16:colId xmlns:a16="http://schemas.microsoft.com/office/drawing/2014/main" val="3465109255"/>
                    </a:ext>
                  </a:extLst>
                </a:gridCol>
                <a:gridCol w="3355910">
                  <a:extLst>
                    <a:ext uri="{9D8B030D-6E8A-4147-A177-3AD203B41FA5}">
                      <a16:colId xmlns:a16="http://schemas.microsoft.com/office/drawing/2014/main" val="3649053808"/>
                    </a:ext>
                  </a:extLst>
                </a:gridCol>
                <a:gridCol w="3355910">
                  <a:extLst>
                    <a:ext uri="{9D8B030D-6E8A-4147-A177-3AD203B41FA5}">
                      <a16:colId xmlns:a16="http://schemas.microsoft.com/office/drawing/2014/main" val="326835980"/>
                    </a:ext>
                  </a:extLst>
                </a:gridCol>
              </a:tblGrid>
              <a:tr h="494523">
                <a:tc>
                  <a:txBody>
                    <a:bodyPr/>
                    <a:lstStyle/>
                    <a:p>
                      <a:r>
                        <a:rPr lang="en-US" dirty="0"/>
                        <a:t>           Molecules only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Atoms and molecules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           Atoms only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7597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4671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690D6-E4F6-6628-19D1-3821752B7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Test your understanding of Two molecules and three atoms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BA69E-EE88-C994-6DFC-C2225FA5B8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diagram shows 2 molecules and 3 atoms</a:t>
            </a:r>
          </a:p>
          <a:p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73B110A-444A-B6D5-4B8E-5E7C5FDFF0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4302691"/>
              </p:ext>
            </p:extLst>
          </p:nvPr>
        </p:nvGraphicFramePr>
        <p:xfrm>
          <a:off x="838199" y="2789853"/>
          <a:ext cx="10763865" cy="8584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7955">
                  <a:extLst>
                    <a:ext uri="{9D8B030D-6E8A-4147-A177-3AD203B41FA5}">
                      <a16:colId xmlns:a16="http://schemas.microsoft.com/office/drawing/2014/main" val="1348181383"/>
                    </a:ext>
                  </a:extLst>
                </a:gridCol>
                <a:gridCol w="3587955">
                  <a:extLst>
                    <a:ext uri="{9D8B030D-6E8A-4147-A177-3AD203B41FA5}">
                      <a16:colId xmlns:a16="http://schemas.microsoft.com/office/drawing/2014/main" val="2811673505"/>
                    </a:ext>
                  </a:extLst>
                </a:gridCol>
                <a:gridCol w="3587955">
                  <a:extLst>
                    <a:ext uri="{9D8B030D-6E8A-4147-A177-3AD203B41FA5}">
                      <a16:colId xmlns:a16="http://schemas.microsoft.com/office/drawing/2014/main" val="465551476"/>
                    </a:ext>
                  </a:extLst>
                </a:gridCol>
              </a:tblGrid>
              <a:tr h="8584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  </a:t>
                      </a:r>
                    </a:p>
                    <a:p>
                      <a:pPr algn="ctr"/>
                      <a:r>
                        <a:rPr lang="en-US" dirty="0"/>
                        <a:t>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GB" sz="2400" b="1" dirty="0">
                          <a:solidFill>
                            <a:srgbClr val="FF0000"/>
                          </a:solidFill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  <a:p>
                      <a:pPr algn="ctr"/>
                      <a:r>
                        <a:rPr lang="en-US" dirty="0"/>
                        <a:t>C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658774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E0F47B24-EAA5-F9F2-4CB3-D116227880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52" t="26621" r="3065" b="24731"/>
          <a:stretch/>
        </p:blipFill>
        <p:spPr>
          <a:xfrm>
            <a:off x="838198" y="3836372"/>
            <a:ext cx="10980175" cy="247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6456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2317</Words>
  <Application>Microsoft Office PowerPoint</Application>
  <PresentationFormat>Widescreen</PresentationFormat>
  <Paragraphs>487</Paragraphs>
  <Slides>73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8" baseType="lpstr">
      <vt:lpstr>Arial</vt:lpstr>
      <vt:lpstr>Calibri</vt:lpstr>
      <vt:lpstr>Calibri Light</vt:lpstr>
      <vt:lpstr>Wingdings</vt:lpstr>
      <vt:lpstr>Office Theme</vt:lpstr>
      <vt:lpstr>Atoms, Molecules and elements</vt:lpstr>
      <vt:lpstr>Atomic radius and subatomic particles</vt:lpstr>
      <vt:lpstr>Representation of atoms</vt:lpstr>
      <vt:lpstr>Atoms </vt:lpstr>
      <vt:lpstr>Difference between atoms and molecules</vt:lpstr>
      <vt:lpstr>Atoms, Molecules and mixture of atoms and molecules</vt:lpstr>
      <vt:lpstr>Test your understanding of atoms and molecules</vt:lpstr>
      <vt:lpstr>Test your understanding of atoms and molecules</vt:lpstr>
      <vt:lpstr>Test your understanding of Two molecules and three atoms</vt:lpstr>
      <vt:lpstr>Understanding Elements</vt:lpstr>
      <vt:lpstr>Understanding Elements- Answers</vt:lpstr>
      <vt:lpstr>Elements</vt:lpstr>
      <vt:lpstr>Number of protons in an Element represent atomic number</vt:lpstr>
      <vt:lpstr>The Periodic Table</vt:lpstr>
      <vt:lpstr>The number of elements in a Periodic table</vt:lpstr>
      <vt:lpstr>Elements can be solids, liquids or gases</vt:lpstr>
      <vt:lpstr>Testing your understanding of elements?</vt:lpstr>
      <vt:lpstr>Testing your understanding?</vt:lpstr>
      <vt:lpstr>Elements</vt:lpstr>
      <vt:lpstr>Elements</vt:lpstr>
      <vt:lpstr>Understanding the Use of Periodic Table</vt:lpstr>
      <vt:lpstr>Use of Periodic Table</vt:lpstr>
      <vt:lpstr>Understanding what determines and element</vt:lpstr>
      <vt:lpstr>Understanding What determines and element</vt:lpstr>
      <vt:lpstr>Drawing a particle diagram</vt:lpstr>
      <vt:lpstr>Understanding drawing of particle diagrams</vt:lpstr>
      <vt:lpstr>Understanding symbol for chemicals/ elements</vt:lpstr>
      <vt:lpstr>Understanding symbol for atoms/elements</vt:lpstr>
      <vt:lpstr>Compounds</vt:lpstr>
      <vt:lpstr>Compounds and Mixtures</vt:lpstr>
      <vt:lpstr>Compounds</vt:lpstr>
      <vt:lpstr>Compounds and Mixtures</vt:lpstr>
      <vt:lpstr>Compounds</vt:lpstr>
      <vt:lpstr>Compounds and molecules</vt:lpstr>
      <vt:lpstr>Sodium and chlorine and its compound</vt:lpstr>
      <vt:lpstr>Understanding Compounds</vt:lpstr>
      <vt:lpstr>Understanding Compounds</vt:lpstr>
      <vt:lpstr>Understanding Compounds</vt:lpstr>
      <vt:lpstr>Understanding Compounds</vt:lpstr>
      <vt:lpstr>Understanding Atoms, Elements, mixtures and compounds</vt:lpstr>
      <vt:lpstr>Understanding Atoms, Elements, mixtures and compounds</vt:lpstr>
      <vt:lpstr>Chemical reactions and naming compounds</vt:lpstr>
      <vt:lpstr>Chemical reactions and naming compounds</vt:lpstr>
      <vt:lpstr>Equations</vt:lpstr>
      <vt:lpstr>Equations</vt:lpstr>
      <vt:lpstr>Molecules that stay in pairs</vt:lpstr>
      <vt:lpstr>Completing word and chemical equations</vt:lpstr>
      <vt:lpstr>Completing word and chemical equations</vt:lpstr>
      <vt:lpstr>Completing word and chemical equations</vt:lpstr>
      <vt:lpstr>Completing chemical equations</vt:lpstr>
      <vt:lpstr>Completing chemical equations</vt:lpstr>
      <vt:lpstr>Naming chemicals</vt:lpstr>
      <vt:lpstr>Naming Chemicals containing 2 different atoms</vt:lpstr>
      <vt:lpstr>Naming Chemicals containing 3 atoms</vt:lpstr>
      <vt:lpstr>Name the compound?</vt:lpstr>
      <vt:lpstr>Name the Compounds</vt:lpstr>
      <vt:lpstr>Name the Compounds</vt:lpstr>
      <vt:lpstr>Name the Compounds</vt:lpstr>
      <vt:lpstr>Naming reactants and products </vt:lpstr>
      <vt:lpstr>Rules for Writing Formulas</vt:lpstr>
      <vt:lpstr>Rules for Writing Formulas</vt:lpstr>
      <vt:lpstr>Rules for Writing Formulas</vt:lpstr>
      <vt:lpstr>Write the formulae for the following</vt:lpstr>
      <vt:lpstr>Write the formulae for the following</vt:lpstr>
      <vt:lpstr>Write the formulae for the following</vt:lpstr>
      <vt:lpstr>Write the formulae for the following</vt:lpstr>
      <vt:lpstr>Complete word and balanced chemical equation</vt:lpstr>
      <vt:lpstr>Complete word and balanced chemical equation-Answers</vt:lpstr>
      <vt:lpstr>Complete word and balanced chemical equation-Answers</vt:lpstr>
      <vt:lpstr>Complete word and balanced chemical equation-Answers</vt:lpstr>
      <vt:lpstr>Writing Names of Compounds and formulas</vt:lpstr>
      <vt:lpstr>Writing Names of Compounds and formulas</vt:lpstr>
      <vt:lpstr>Summary of Atoms, elements and compounds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Kirpal Madahar</dc:creator>
  <cp:lastModifiedBy>Halima Mahmood</cp:lastModifiedBy>
  <cp:revision>2</cp:revision>
  <dcterms:created xsi:type="dcterms:W3CDTF">2024-01-03T14:48:24Z</dcterms:created>
  <dcterms:modified xsi:type="dcterms:W3CDTF">2024-02-07T14:11:47Z</dcterms:modified>
</cp:coreProperties>
</file>