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57" r:id="rId3"/>
    <p:sldId id="258" r:id="rId4"/>
    <p:sldId id="261" r:id="rId5"/>
    <p:sldId id="262" r:id="rId6"/>
    <p:sldId id="264" r:id="rId7"/>
    <p:sldId id="279" r:id="rId8"/>
    <p:sldId id="284" r:id="rId9"/>
    <p:sldId id="266" r:id="rId10"/>
    <p:sldId id="287" r:id="rId11"/>
    <p:sldId id="280" r:id="rId12"/>
    <p:sldId id="277" r:id="rId13"/>
    <p:sldId id="260" r:id="rId14"/>
    <p:sldId id="263" r:id="rId15"/>
    <p:sldId id="265" r:id="rId16"/>
    <p:sldId id="267" r:id="rId17"/>
    <p:sldId id="278" r:id="rId18"/>
    <p:sldId id="281" r:id="rId19"/>
    <p:sldId id="268" r:id="rId20"/>
    <p:sldId id="269" r:id="rId21"/>
    <p:sldId id="282" r:id="rId22"/>
    <p:sldId id="288" r:id="rId23"/>
    <p:sldId id="283"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400" autoAdjust="0"/>
    <p:restoredTop sz="94660"/>
  </p:normalViewPr>
  <p:slideViewPr>
    <p:cSldViewPr>
      <p:cViewPr varScale="1">
        <p:scale>
          <a:sx n="66" d="100"/>
          <a:sy n="66" d="100"/>
        </p:scale>
        <p:origin x="246" y="66"/>
      </p:cViewPr>
      <p:guideLst>
        <p:guide orient="horz" pos="2160"/>
        <p:guide pos="2880"/>
      </p:guideLst>
    </p:cSldViewPr>
  </p:slideViewPr>
  <p:notesTextViewPr>
    <p:cViewPr>
      <p:scale>
        <a:sx n="1" d="1"/>
        <a:sy n="1" d="1"/>
      </p:scale>
      <p:origin x="0" y="0"/>
    </p:cViewPr>
  </p:notesTextViewPr>
  <p:sorterViewPr>
    <p:cViewPr>
      <p:scale>
        <a:sx n="100" d="100"/>
        <a:sy n="100" d="100"/>
      </p:scale>
      <p:origin x="0" y="313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903BF8-9650-43C2-A7BC-EB0C5BB18F7B}" type="datetimeFigureOut">
              <a:rPr lang="en-US" smtClean="0"/>
              <a:t>2/7/2024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88A4B6-119F-4916-9946-42706CE180F0}" type="slidenum">
              <a:rPr lang="en-US" smtClean="0"/>
              <a:t>‹#›</a:t>
            </a:fld>
            <a:endParaRPr lang="en-US"/>
          </a:p>
        </p:txBody>
      </p:sp>
    </p:spTree>
    <p:extLst>
      <p:ext uri="{BB962C8B-B14F-4D97-AF65-F5344CB8AC3E}">
        <p14:creationId xmlns:p14="http://schemas.microsoft.com/office/powerpoint/2010/main" val="4220177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88A4B6-119F-4916-9946-42706CE180F0}" type="slidenum">
              <a:rPr lang="en-US" smtClean="0"/>
              <a:t>14</a:t>
            </a:fld>
            <a:endParaRPr lang="en-US"/>
          </a:p>
        </p:txBody>
      </p:sp>
    </p:spTree>
    <p:extLst>
      <p:ext uri="{BB962C8B-B14F-4D97-AF65-F5344CB8AC3E}">
        <p14:creationId xmlns:p14="http://schemas.microsoft.com/office/powerpoint/2010/main" val="1359531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88A4B6-119F-4916-9946-42706CE180F0}" type="slidenum">
              <a:rPr lang="en-US" smtClean="0"/>
              <a:t>21</a:t>
            </a:fld>
            <a:endParaRPr lang="en-US"/>
          </a:p>
        </p:txBody>
      </p:sp>
    </p:spTree>
    <p:extLst>
      <p:ext uri="{BB962C8B-B14F-4D97-AF65-F5344CB8AC3E}">
        <p14:creationId xmlns:p14="http://schemas.microsoft.com/office/powerpoint/2010/main" val="4074196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763CF70-4898-493D-B727-F1457D141761}" type="datetimeFigureOut">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47726D-06A2-4ACD-8D56-43F4D3E2C5A9}" type="slidenum">
              <a:rPr lang="en-US" smtClean="0"/>
              <a:t>‹#›</a:t>
            </a:fld>
            <a:endParaRPr lang="en-US"/>
          </a:p>
        </p:txBody>
      </p:sp>
    </p:spTree>
    <p:extLst>
      <p:ext uri="{BB962C8B-B14F-4D97-AF65-F5344CB8AC3E}">
        <p14:creationId xmlns:p14="http://schemas.microsoft.com/office/powerpoint/2010/main" val="1124227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763CF70-4898-493D-B727-F1457D141761}" type="datetimeFigureOut">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47726D-06A2-4ACD-8D56-43F4D3E2C5A9}" type="slidenum">
              <a:rPr lang="en-US" smtClean="0"/>
              <a:t>‹#›</a:t>
            </a:fld>
            <a:endParaRPr lang="en-US"/>
          </a:p>
        </p:txBody>
      </p:sp>
    </p:spTree>
    <p:extLst>
      <p:ext uri="{BB962C8B-B14F-4D97-AF65-F5344CB8AC3E}">
        <p14:creationId xmlns:p14="http://schemas.microsoft.com/office/powerpoint/2010/main" val="527184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763CF70-4898-493D-B727-F1457D141761}" type="datetimeFigureOut">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47726D-06A2-4ACD-8D56-43F4D3E2C5A9}" type="slidenum">
              <a:rPr lang="en-US" smtClean="0"/>
              <a:t>‹#›</a:t>
            </a:fld>
            <a:endParaRPr lang="en-US"/>
          </a:p>
        </p:txBody>
      </p:sp>
    </p:spTree>
    <p:extLst>
      <p:ext uri="{BB962C8B-B14F-4D97-AF65-F5344CB8AC3E}">
        <p14:creationId xmlns:p14="http://schemas.microsoft.com/office/powerpoint/2010/main" val="914041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763CF70-4898-493D-B727-F1457D141761}" type="datetimeFigureOut">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47726D-06A2-4ACD-8D56-43F4D3E2C5A9}" type="slidenum">
              <a:rPr lang="en-US" smtClean="0"/>
              <a:t>‹#›</a:t>
            </a:fld>
            <a:endParaRPr lang="en-US"/>
          </a:p>
        </p:txBody>
      </p:sp>
    </p:spTree>
    <p:extLst>
      <p:ext uri="{BB962C8B-B14F-4D97-AF65-F5344CB8AC3E}">
        <p14:creationId xmlns:p14="http://schemas.microsoft.com/office/powerpoint/2010/main" val="3801734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63CF70-4898-493D-B727-F1457D141761}" type="datetimeFigureOut">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47726D-06A2-4ACD-8D56-43F4D3E2C5A9}" type="slidenum">
              <a:rPr lang="en-US" smtClean="0"/>
              <a:t>‹#›</a:t>
            </a:fld>
            <a:endParaRPr lang="en-US"/>
          </a:p>
        </p:txBody>
      </p:sp>
    </p:spTree>
    <p:extLst>
      <p:ext uri="{BB962C8B-B14F-4D97-AF65-F5344CB8AC3E}">
        <p14:creationId xmlns:p14="http://schemas.microsoft.com/office/powerpoint/2010/main" val="3079867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763CF70-4898-493D-B727-F1457D141761}" type="datetimeFigureOut">
              <a:rPr lang="en-US" smtClean="0"/>
              <a:t>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47726D-06A2-4ACD-8D56-43F4D3E2C5A9}" type="slidenum">
              <a:rPr lang="en-US" smtClean="0"/>
              <a:t>‹#›</a:t>
            </a:fld>
            <a:endParaRPr lang="en-US"/>
          </a:p>
        </p:txBody>
      </p:sp>
    </p:spTree>
    <p:extLst>
      <p:ext uri="{BB962C8B-B14F-4D97-AF65-F5344CB8AC3E}">
        <p14:creationId xmlns:p14="http://schemas.microsoft.com/office/powerpoint/2010/main" val="4158716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763CF70-4898-493D-B727-F1457D141761}" type="datetimeFigureOut">
              <a:rPr lang="en-US" smtClean="0"/>
              <a:t>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47726D-06A2-4ACD-8D56-43F4D3E2C5A9}" type="slidenum">
              <a:rPr lang="en-US" smtClean="0"/>
              <a:t>‹#›</a:t>
            </a:fld>
            <a:endParaRPr lang="en-US"/>
          </a:p>
        </p:txBody>
      </p:sp>
    </p:spTree>
    <p:extLst>
      <p:ext uri="{BB962C8B-B14F-4D97-AF65-F5344CB8AC3E}">
        <p14:creationId xmlns:p14="http://schemas.microsoft.com/office/powerpoint/2010/main" val="3048020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763CF70-4898-493D-B727-F1457D141761}" type="datetimeFigureOut">
              <a:rPr lang="en-US" smtClean="0"/>
              <a:t>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47726D-06A2-4ACD-8D56-43F4D3E2C5A9}" type="slidenum">
              <a:rPr lang="en-US" smtClean="0"/>
              <a:t>‹#›</a:t>
            </a:fld>
            <a:endParaRPr lang="en-US"/>
          </a:p>
        </p:txBody>
      </p:sp>
    </p:spTree>
    <p:extLst>
      <p:ext uri="{BB962C8B-B14F-4D97-AF65-F5344CB8AC3E}">
        <p14:creationId xmlns:p14="http://schemas.microsoft.com/office/powerpoint/2010/main" val="1994480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63CF70-4898-493D-B727-F1457D141761}" type="datetimeFigureOut">
              <a:rPr lang="en-US" smtClean="0"/>
              <a:t>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47726D-06A2-4ACD-8D56-43F4D3E2C5A9}" type="slidenum">
              <a:rPr lang="en-US" smtClean="0"/>
              <a:t>‹#›</a:t>
            </a:fld>
            <a:endParaRPr lang="en-US"/>
          </a:p>
        </p:txBody>
      </p:sp>
    </p:spTree>
    <p:extLst>
      <p:ext uri="{BB962C8B-B14F-4D97-AF65-F5344CB8AC3E}">
        <p14:creationId xmlns:p14="http://schemas.microsoft.com/office/powerpoint/2010/main" val="1963224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63CF70-4898-493D-B727-F1457D141761}" type="datetimeFigureOut">
              <a:rPr lang="en-US" smtClean="0"/>
              <a:t>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47726D-06A2-4ACD-8D56-43F4D3E2C5A9}" type="slidenum">
              <a:rPr lang="en-US" smtClean="0"/>
              <a:t>‹#›</a:t>
            </a:fld>
            <a:endParaRPr lang="en-US"/>
          </a:p>
        </p:txBody>
      </p:sp>
    </p:spTree>
    <p:extLst>
      <p:ext uri="{BB962C8B-B14F-4D97-AF65-F5344CB8AC3E}">
        <p14:creationId xmlns:p14="http://schemas.microsoft.com/office/powerpoint/2010/main" val="1778096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63CF70-4898-493D-B727-F1457D141761}" type="datetimeFigureOut">
              <a:rPr lang="en-US" smtClean="0"/>
              <a:t>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47726D-06A2-4ACD-8D56-43F4D3E2C5A9}" type="slidenum">
              <a:rPr lang="en-US" smtClean="0"/>
              <a:t>‹#›</a:t>
            </a:fld>
            <a:endParaRPr lang="en-US"/>
          </a:p>
        </p:txBody>
      </p:sp>
    </p:spTree>
    <p:extLst>
      <p:ext uri="{BB962C8B-B14F-4D97-AF65-F5344CB8AC3E}">
        <p14:creationId xmlns:p14="http://schemas.microsoft.com/office/powerpoint/2010/main" val="145473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63CF70-4898-493D-B727-F1457D141761}" type="datetimeFigureOut">
              <a:rPr lang="en-US" smtClean="0"/>
              <a:t>2/7/2024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47726D-06A2-4ACD-8D56-43F4D3E2C5A9}" type="slidenum">
              <a:rPr lang="en-US" smtClean="0"/>
              <a:t>‹#›</a:t>
            </a:fld>
            <a:endParaRPr lang="en-US"/>
          </a:p>
        </p:txBody>
      </p:sp>
    </p:spTree>
    <p:extLst>
      <p:ext uri="{BB962C8B-B14F-4D97-AF65-F5344CB8AC3E}">
        <p14:creationId xmlns:p14="http://schemas.microsoft.com/office/powerpoint/2010/main" val="40038789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41649" y="2438400"/>
            <a:ext cx="8321351" cy="2308324"/>
          </a:xfrm>
          <a:prstGeom prst="rect">
            <a:avLst/>
          </a:prstGeom>
          <a:noFill/>
          <a:effectLst>
            <a:glow rad="228600">
              <a:schemeClr val="accent5">
                <a:satMod val="175000"/>
                <a:alpha val="40000"/>
              </a:schemeClr>
            </a:glow>
            <a:innerShdw blurRad="63500" dist="50800" dir="18900000">
              <a:prstClr val="black">
                <a:alpha val="50000"/>
              </a:prstClr>
            </a:innerShdw>
          </a:effectLst>
          <a:scene3d>
            <a:camera prst="orthographicFront">
              <a:rot lat="1200000" lon="0" rev="1200000"/>
            </a:camera>
            <a:lightRig rig="threePt" dir="t"/>
          </a:scene3d>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Atomic Structure</a:t>
            </a:r>
            <a:r>
              <a:rPr lang="en-US" sz="7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History of atom </a:t>
            </a:r>
            <a:endParaRPr lang="en-US" sz="7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33329738"/>
      </p:ext>
    </p:extLst>
  </p:cSld>
  <p:clrMapOvr>
    <a:masterClrMapping/>
  </p:clrMapOvr>
  <mc:AlternateContent xmlns:mc="http://schemas.openxmlformats.org/markup-compatibility/2006" xmlns:p14="http://schemas.microsoft.com/office/powerpoint/2010/main">
    <mc:Choice Requires="p14">
      <p:transition spd="slow" p14:dur="2000" advTm="4247"/>
    </mc:Choice>
    <mc:Fallback xmlns="">
      <p:transition spd="slow" advTm="424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J.J. Thomson’s Experiment</a:t>
            </a:r>
            <a:endParaRPr lang="en-US" dirty="0"/>
          </a:p>
        </p:txBody>
      </p:sp>
      <p:sp>
        <p:nvSpPr>
          <p:cNvPr id="6" name="Content Placeholder 5"/>
          <p:cNvSpPr>
            <a:spLocks noGrp="1"/>
          </p:cNvSpPr>
          <p:nvPr>
            <p:ph sz="half" idx="1"/>
          </p:nvPr>
        </p:nvSpPr>
        <p:spPr>
          <a:xfrm>
            <a:off x="1066800" y="1600201"/>
            <a:ext cx="7010400" cy="2743200"/>
          </a:xfrm>
        </p:spPr>
        <p:txBody>
          <a:bodyPr>
            <a:normAutofit/>
          </a:bodyPr>
          <a:lstStyle/>
          <a:p>
            <a:pPr marL="0" indent="0">
              <a:buNone/>
            </a:pPr>
            <a:r>
              <a:rPr lang="en-US" sz="3200" b="1" dirty="0"/>
              <a:t>Using a cathode ray tube, he projected a beam of particles through a magnetic field and observed how the particles were deflected.</a:t>
            </a:r>
          </a:p>
        </p:txBody>
      </p:sp>
      <p:pic>
        <p:nvPicPr>
          <p:cNvPr id="409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286142" y="4953000"/>
            <a:ext cx="4400658" cy="914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0723" y="4829174"/>
            <a:ext cx="4305300" cy="1162050"/>
          </a:xfrm>
          <a:prstGeom prst="rect">
            <a:avLst/>
          </a:prstGeom>
        </p:spPr>
      </p:pic>
    </p:spTree>
    <p:extLst>
      <p:ext uri="{BB962C8B-B14F-4D97-AF65-F5344CB8AC3E}">
        <p14:creationId xmlns:p14="http://schemas.microsoft.com/office/powerpoint/2010/main" val="1017811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4098"/>
                                        </p:tgtEl>
                                        <p:attrNameLst>
                                          <p:attrName>style.visibility</p:attrName>
                                        </p:attrNameLst>
                                      </p:cBhvr>
                                      <p:to>
                                        <p:strVal val="visible"/>
                                      </p:to>
                                    </p:set>
                                    <p:animEffect transition="in" filter="fade">
                                      <p:cBhvr>
                                        <p:cTn id="11" dur="1000"/>
                                        <p:tgtEl>
                                          <p:spTgt spid="4098"/>
                                        </p:tgtEl>
                                      </p:cBhvr>
                                    </p:animEffect>
                                  </p:childTnLst>
                                </p:cTn>
                              </p:par>
                              <p:par>
                                <p:cTn id="12" presetID="10" presetClass="entr" presetSubtype="0" fill="hold" nodeType="withEffect">
                                  <p:stCondLst>
                                    <p:cond delay="50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J.J. Thomson</a:t>
            </a:r>
          </a:p>
        </p:txBody>
      </p:sp>
      <p:sp>
        <p:nvSpPr>
          <p:cNvPr id="3" name="Content Placeholder 2"/>
          <p:cNvSpPr>
            <a:spLocks noGrp="1"/>
          </p:cNvSpPr>
          <p:nvPr>
            <p:ph sz="half" idx="1"/>
          </p:nvPr>
        </p:nvSpPr>
        <p:spPr>
          <a:xfrm>
            <a:off x="1066800" y="1600200"/>
            <a:ext cx="7315200" cy="3581399"/>
          </a:xfrm>
        </p:spPr>
        <p:txBody>
          <a:bodyPr>
            <a:noAutofit/>
          </a:bodyPr>
          <a:lstStyle/>
          <a:p>
            <a:pPr marL="0" indent="0">
              <a:buNone/>
            </a:pPr>
            <a:r>
              <a:rPr lang="en-US" sz="3200" b="1" dirty="0"/>
              <a:t>His discovery was announced in 1897.</a:t>
            </a:r>
          </a:p>
          <a:p>
            <a:pPr marL="0" indent="0">
              <a:buNone/>
            </a:pPr>
            <a:r>
              <a:rPr lang="en-US" sz="3200" b="1" dirty="0"/>
              <a:t>With that announcement, one more piece of information was added to the puzzle of the nature of matter.</a:t>
            </a:r>
          </a:p>
        </p:txBody>
      </p:sp>
    </p:spTree>
    <p:extLst>
      <p:ext uri="{BB962C8B-B14F-4D97-AF65-F5344CB8AC3E}">
        <p14:creationId xmlns:p14="http://schemas.microsoft.com/office/powerpoint/2010/main" val="309889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916"/>
            <a:ext cx="8229600" cy="1143000"/>
          </a:xfrm>
        </p:spPr>
        <p:txBody>
          <a:bodyPr/>
          <a:lstStyle/>
          <a:p>
            <a:r>
              <a:rPr lang="en-US" b="1" dirty="0"/>
              <a:t>Still More to Find</a:t>
            </a:r>
          </a:p>
        </p:txBody>
      </p:sp>
      <p:sp>
        <p:nvSpPr>
          <p:cNvPr id="2" name="Content Placeholder 1"/>
          <p:cNvSpPr>
            <a:spLocks noGrp="1"/>
          </p:cNvSpPr>
          <p:nvPr>
            <p:ph sz="half" idx="1"/>
          </p:nvPr>
        </p:nvSpPr>
        <p:spPr>
          <a:xfrm>
            <a:off x="1186774" y="1828800"/>
            <a:ext cx="7467600" cy="4525963"/>
          </a:xfrm>
        </p:spPr>
        <p:txBody>
          <a:bodyPr/>
          <a:lstStyle/>
          <a:p>
            <a:pPr marL="0" indent="0">
              <a:buNone/>
            </a:pPr>
            <a:r>
              <a:rPr lang="en-US" sz="3200" b="1" dirty="0"/>
              <a:t>With Thomson’s discovery, it was realized there were more to an atom than was first thought.</a:t>
            </a:r>
          </a:p>
          <a:p>
            <a:pPr marL="0" indent="0">
              <a:buNone/>
            </a:pPr>
            <a:r>
              <a:rPr lang="en-US" sz="3200" b="1" dirty="0"/>
              <a:t>If electrons had a negative charge, why are atoms electrically neutral?</a:t>
            </a:r>
          </a:p>
          <a:p>
            <a:pPr marL="0" indent="0">
              <a:buNone/>
            </a:pPr>
            <a:r>
              <a:rPr lang="en-US" sz="3200" b="1" dirty="0"/>
              <a:t>This means there must be opposite charges in an atom!</a:t>
            </a:r>
          </a:p>
          <a:p>
            <a:pPr marL="0" indent="0">
              <a:buNone/>
            </a:pPr>
            <a:endParaRPr lang="en-US" dirty="0"/>
          </a:p>
          <a:p>
            <a:endParaRPr lang="en-US" dirty="0"/>
          </a:p>
        </p:txBody>
      </p:sp>
    </p:spTree>
    <p:extLst>
      <p:ext uri="{BB962C8B-B14F-4D97-AF65-F5344CB8AC3E}">
        <p14:creationId xmlns:p14="http://schemas.microsoft.com/office/powerpoint/2010/main" val="168418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916"/>
            <a:ext cx="8229600" cy="1143000"/>
          </a:xfrm>
        </p:spPr>
        <p:txBody>
          <a:bodyPr/>
          <a:lstStyle/>
          <a:p>
            <a:r>
              <a:rPr lang="en-US" b="1" dirty="0"/>
              <a:t>The Quest Continues</a:t>
            </a:r>
          </a:p>
        </p:txBody>
      </p:sp>
      <p:sp>
        <p:nvSpPr>
          <p:cNvPr id="6" name="Content Placeholder 5"/>
          <p:cNvSpPr>
            <a:spLocks noGrp="1"/>
          </p:cNvSpPr>
          <p:nvPr>
            <p:ph sz="half" idx="1"/>
          </p:nvPr>
        </p:nvSpPr>
        <p:spPr>
          <a:xfrm>
            <a:off x="838201" y="990600"/>
            <a:ext cx="5150688" cy="5257800"/>
          </a:xfrm>
        </p:spPr>
        <p:txBody>
          <a:bodyPr>
            <a:noAutofit/>
          </a:bodyPr>
          <a:lstStyle/>
          <a:p>
            <a:pPr marL="0" indent="0">
              <a:buNone/>
            </a:pPr>
            <a:r>
              <a:rPr lang="en-US" sz="2400" b="1" dirty="0"/>
              <a:t>Ernest Rutherford – </a:t>
            </a:r>
          </a:p>
          <a:p>
            <a:pPr marL="0" indent="0">
              <a:buNone/>
            </a:pPr>
            <a:r>
              <a:rPr lang="en-US" sz="2400" b="1" dirty="0"/>
              <a:t>He was not satisfied with the current theory of the atom.</a:t>
            </a:r>
          </a:p>
          <a:p>
            <a:pPr marL="0" indent="0">
              <a:buNone/>
            </a:pPr>
            <a:r>
              <a:rPr lang="en-US" sz="2400" b="1" dirty="0"/>
              <a:t>He projected a beam of positive charged alpha particles at a thin sheet of gold.</a:t>
            </a:r>
          </a:p>
          <a:p>
            <a:pPr marL="0" indent="0">
              <a:buNone/>
            </a:pPr>
            <a:r>
              <a:rPr lang="en-US" sz="2400" b="1" dirty="0"/>
              <a:t>Most particle passed straight through, and some particle deflected. This implied there must be positive charge in atom structure of the atom.</a:t>
            </a:r>
          </a:p>
          <a:p>
            <a:pPr marL="0" indent="0">
              <a:buNone/>
            </a:pPr>
            <a:r>
              <a:rPr lang="en-US" sz="2400" b="1" dirty="0"/>
              <a:t>He found nucleus had positive charge.</a:t>
            </a:r>
          </a:p>
          <a:p>
            <a:pPr marL="0" indent="0">
              <a:buNone/>
            </a:pPr>
            <a:r>
              <a:rPr lang="en-US" sz="2400" b="1" dirty="0"/>
              <a:t>He published his results in 1911</a:t>
            </a:r>
          </a:p>
          <a:p>
            <a:pPr marL="0" indent="0">
              <a:buNone/>
            </a:pPr>
            <a:endParaRPr lang="en-US" b="1" dirty="0"/>
          </a:p>
          <a:p>
            <a:pPr marL="0" indent="0">
              <a:buNone/>
            </a:pPr>
            <a:r>
              <a:rPr lang="en-US" dirty="0"/>
              <a:t>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8756" y="838200"/>
            <a:ext cx="213360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4114800"/>
            <a:ext cx="275950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3380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10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10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fade">
                                      <p:cBhvr>
                                        <p:cTn id="20" dur="1000"/>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fade">
                                      <p:cBhvr>
                                        <p:cTn id="25" dur="1000"/>
                                        <p:tgtEl>
                                          <p:spTgt spid="6">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xEl>
                                              <p:pRg st="4" end="4"/>
                                            </p:txEl>
                                          </p:spTgt>
                                        </p:tgtEl>
                                        <p:attrNameLst>
                                          <p:attrName>style.visibility</p:attrName>
                                        </p:attrNameLst>
                                      </p:cBhvr>
                                      <p:to>
                                        <p:strVal val="visible"/>
                                      </p:to>
                                    </p:set>
                                    <p:animEffect transition="in" filter="fade">
                                      <p:cBhvr>
                                        <p:cTn id="30" dur="1000"/>
                                        <p:tgtEl>
                                          <p:spTgt spid="6">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Effect transition="in" filter="fade">
                                      <p:cBhvr>
                                        <p:cTn id="35" dur="1000"/>
                                        <p:tgtEl>
                                          <p:spTgt spid="6">
                                            <p:txEl>
                                              <p:pRg st="5" end="5"/>
                                            </p:txEl>
                                          </p:spTgt>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2051"/>
                                        </p:tgtEl>
                                        <p:attrNameLst>
                                          <p:attrName>style.visibility</p:attrName>
                                        </p:attrNameLst>
                                      </p:cBhvr>
                                      <p:to>
                                        <p:strVal val="visible"/>
                                      </p:to>
                                    </p:set>
                                    <p:animEffect transition="in" filter="fade">
                                      <p:cBhvr>
                                        <p:cTn id="39" dur="1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Ernest Rutherford</a:t>
            </a:r>
          </a:p>
        </p:txBody>
      </p:sp>
      <p:sp>
        <p:nvSpPr>
          <p:cNvPr id="5" name="Content Placeholder 4"/>
          <p:cNvSpPr>
            <a:spLocks noGrp="1"/>
          </p:cNvSpPr>
          <p:nvPr>
            <p:ph idx="1"/>
          </p:nvPr>
        </p:nvSpPr>
        <p:spPr>
          <a:xfrm>
            <a:off x="914400" y="1447800"/>
            <a:ext cx="7543800" cy="5029200"/>
          </a:xfrm>
        </p:spPr>
        <p:txBody>
          <a:bodyPr>
            <a:normAutofit/>
          </a:bodyPr>
          <a:lstStyle/>
          <a:p>
            <a:pPr marL="0" indent="0">
              <a:buNone/>
            </a:pPr>
            <a:r>
              <a:rPr lang="en-US" b="1" dirty="0"/>
              <a:t>Based on his results, Rutherford announced  the atom was mostly 	empty space with a dense positively charged at the center.</a:t>
            </a:r>
          </a:p>
          <a:p>
            <a:pPr marL="0" indent="0">
              <a:buNone/>
            </a:pPr>
            <a:endParaRPr lang="en-US" b="1" dirty="0"/>
          </a:p>
          <a:p>
            <a:pPr marL="0" indent="0">
              <a:buNone/>
            </a:pPr>
            <a:endParaRPr lang="en-US" b="1" dirty="0"/>
          </a:p>
          <a:p>
            <a:pPr marL="0" indent="0">
              <a:buNone/>
            </a:pPr>
            <a:endParaRPr lang="en-US" b="1"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1981200" y="3573248"/>
            <a:ext cx="5105400" cy="2217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1798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5122"/>
                                        </p:tgtEl>
                                        <p:attrNameLst>
                                          <p:attrName>style.visibility</p:attrName>
                                        </p:attrNameLst>
                                      </p:cBhvr>
                                      <p:to>
                                        <p:strVal val="visible"/>
                                      </p:to>
                                    </p:set>
                                    <p:animEffect transition="in" filter="fade">
                                      <p:cBhvr>
                                        <p:cTn id="11" dur="1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Niels Bohr Theory of an atom</a:t>
            </a:r>
            <a:endParaRPr lang="en-US" dirty="0"/>
          </a:p>
        </p:txBody>
      </p:sp>
      <p:sp>
        <p:nvSpPr>
          <p:cNvPr id="3" name="Content Placeholder 2"/>
          <p:cNvSpPr>
            <a:spLocks noGrp="1"/>
          </p:cNvSpPr>
          <p:nvPr>
            <p:ph idx="1"/>
          </p:nvPr>
        </p:nvSpPr>
        <p:spPr>
          <a:xfrm>
            <a:off x="990600" y="1600200"/>
            <a:ext cx="7696200" cy="2033955"/>
          </a:xfrm>
        </p:spPr>
        <p:txBody>
          <a:bodyPr>
            <a:normAutofit/>
          </a:bodyPr>
          <a:lstStyle/>
          <a:p>
            <a:pPr marL="0" indent="0">
              <a:buNone/>
            </a:pPr>
            <a:r>
              <a:rPr lang="en-US" b="1" dirty="0"/>
              <a:t>In 1913, Niels Bohr proposed an atom was like a tiny solar system (the nucleus was like the sun and the electrons like the planets).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991589"/>
            <a:ext cx="3590925" cy="245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3886200"/>
            <a:ext cx="2219325" cy="2861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5346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099"/>
                                        </p:tgtEl>
                                        <p:attrNameLst>
                                          <p:attrName>style.visibility</p:attrName>
                                        </p:attrNameLst>
                                      </p:cBhvr>
                                      <p:to>
                                        <p:strVal val="visible"/>
                                      </p:to>
                                    </p:set>
                                    <p:animEffect transition="in" filter="fade">
                                      <p:cBhvr>
                                        <p:cTn id="10" dur="1000"/>
                                        <p:tgtEl>
                                          <p:spTgt spid="409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childTnLst>
                                </p:cTn>
                              </p:par>
                            </p:childTnLst>
                          </p:cTn>
                        </p:par>
                        <p:par>
                          <p:cTn id="16" fill="hold">
                            <p:stCondLst>
                              <p:cond delay="1000"/>
                            </p:stCondLst>
                            <p:childTnLst>
                              <p:par>
                                <p:cTn id="17" presetID="10" presetClass="entr" presetSubtype="0" fill="hold" nodeType="afterEffect">
                                  <p:stCondLst>
                                    <p:cond delay="500"/>
                                  </p:stCondLst>
                                  <p:childTnLst>
                                    <p:set>
                                      <p:cBhvr>
                                        <p:cTn id="18" dur="1" fill="hold">
                                          <p:stCondLst>
                                            <p:cond delay="0"/>
                                          </p:stCondLst>
                                        </p:cTn>
                                        <p:tgtEl>
                                          <p:spTgt spid="4098"/>
                                        </p:tgtEl>
                                        <p:attrNameLst>
                                          <p:attrName>style.visibility</p:attrName>
                                        </p:attrNameLst>
                                      </p:cBhvr>
                                      <p:to>
                                        <p:strVal val="visible"/>
                                      </p:to>
                                    </p:set>
                                    <p:animEffect transition="in" filter="fade">
                                      <p:cBhvr>
                                        <p:cTn id="19"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Niels Bohr theory of an atom</a:t>
            </a:r>
            <a:endParaRPr lang="en-US" dirty="0"/>
          </a:p>
        </p:txBody>
      </p:sp>
      <p:sp>
        <p:nvSpPr>
          <p:cNvPr id="3" name="Content Placeholder 2"/>
          <p:cNvSpPr>
            <a:spLocks noGrp="1"/>
          </p:cNvSpPr>
          <p:nvPr>
            <p:ph idx="1"/>
          </p:nvPr>
        </p:nvSpPr>
        <p:spPr>
          <a:xfrm>
            <a:off x="609600" y="1600200"/>
            <a:ext cx="8077200" cy="5029200"/>
          </a:xfrm>
        </p:spPr>
        <p:txBody>
          <a:bodyPr>
            <a:normAutofit/>
          </a:bodyPr>
          <a:lstStyle/>
          <a:p>
            <a:pPr marL="0" indent="0">
              <a:buNone/>
            </a:pPr>
            <a:r>
              <a:rPr lang="en-US" sz="3600" b="1" dirty="0"/>
              <a:t>Electrons travel in discrete orbits defined by their angular momentum. </a:t>
            </a:r>
          </a:p>
          <a:p>
            <a:pPr marL="0" indent="0">
              <a:buNone/>
            </a:pPr>
            <a:r>
              <a:rPr lang="en-US" sz="3600" b="1" dirty="0"/>
              <a:t>This made it possible to calculate the energy levels of electrons and the frequency of the light emitted when electrons returned to the home state.</a:t>
            </a:r>
          </a:p>
        </p:txBody>
      </p:sp>
    </p:spTree>
    <p:extLst>
      <p:ext uri="{BB962C8B-B14F-4D97-AF65-F5344CB8AC3E}">
        <p14:creationId xmlns:p14="http://schemas.microsoft.com/office/powerpoint/2010/main" val="3232723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Erwin Schrödinger</a:t>
            </a:r>
          </a:p>
        </p:txBody>
      </p:sp>
      <p:sp>
        <p:nvSpPr>
          <p:cNvPr id="3" name="Content Placeholder 2"/>
          <p:cNvSpPr>
            <a:spLocks noGrp="1"/>
          </p:cNvSpPr>
          <p:nvPr>
            <p:ph sz="half" idx="1"/>
          </p:nvPr>
        </p:nvSpPr>
        <p:spPr>
          <a:xfrm>
            <a:off x="1066800" y="1417638"/>
            <a:ext cx="5029200" cy="2925762"/>
          </a:xfrm>
        </p:spPr>
        <p:txBody>
          <a:bodyPr>
            <a:normAutofit/>
          </a:bodyPr>
          <a:lstStyle/>
          <a:p>
            <a:pPr marL="0" indent="0">
              <a:buNone/>
            </a:pPr>
            <a:r>
              <a:rPr lang="en-US" b="1" dirty="0"/>
              <a:t>He developed mathematical equations that described the motion of electrons. This led to the development of the idea of an electron as a cloud instead of a strict orbit.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1143001"/>
            <a:ext cx="2143125" cy="3007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4419600"/>
            <a:ext cx="2909888" cy="1798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8874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10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childTnLst>
                                </p:cTn>
                              </p:par>
                            </p:childTnLst>
                          </p:cTn>
                        </p:par>
                        <p:par>
                          <p:cTn id="16" fill="hold">
                            <p:stCondLst>
                              <p:cond delay="1000"/>
                            </p:stCondLst>
                            <p:childTnLst>
                              <p:par>
                                <p:cTn id="17" presetID="10" presetClass="entr" presetSubtype="0" fill="hold" nodeType="afterEffect">
                                  <p:stCondLst>
                                    <p:cond delay="500"/>
                                  </p:stCondLst>
                                  <p:childTnLst>
                                    <p:set>
                                      <p:cBhvr>
                                        <p:cTn id="18" dur="1" fill="hold">
                                          <p:stCondLst>
                                            <p:cond delay="0"/>
                                          </p:stCondLst>
                                        </p:cTn>
                                        <p:tgtEl>
                                          <p:spTgt spid="1027"/>
                                        </p:tgtEl>
                                        <p:attrNameLst>
                                          <p:attrName>style.visibility</p:attrName>
                                        </p:attrNameLst>
                                      </p:cBhvr>
                                      <p:to>
                                        <p:strVal val="visible"/>
                                      </p:to>
                                    </p:set>
                                    <p:animEffect transition="in" filter="fade">
                                      <p:cBhvr>
                                        <p:cTn id="19" dur="1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Erwin Schrödinger</a:t>
            </a:r>
          </a:p>
        </p:txBody>
      </p:sp>
      <p:sp>
        <p:nvSpPr>
          <p:cNvPr id="3" name="Content Placeholder 2"/>
          <p:cNvSpPr>
            <a:spLocks noGrp="1"/>
          </p:cNvSpPr>
          <p:nvPr>
            <p:ph sz="half" idx="1"/>
          </p:nvPr>
        </p:nvSpPr>
        <p:spPr>
          <a:xfrm>
            <a:off x="1219200" y="1371600"/>
            <a:ext cx="5562600" cy="914400"/>
          </a:xfrm>
        </p:spPr>
        <p:txBody>
          <a:bodyPr>
            <a:normAutofit/>
          </a:bodyPr>
          <a:lstStyle/>
          <a:p>
            <a:pPr marL="0" indent="0">
              <a:buNone/>
            </a:pPr>
            <a:r>
              <a:rPr lang="en-US" b="1" dirty="0"/>
              <a:t>His work was announced in 1926. </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536723"/>
            <a:ext cx="4755430" cy="3561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665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1027"/>
                                        </p:tgtEl>
                                        <p:attrNameLst>
                                          <p:attrName>style.visibility</p:attrName>
                                        </p:attrNameLst>
                                      </p:cBhvr>
                                      <p:to>
                                        <p:strVal val="visible"/>
                                      </p:to>
                                    </p:set>
                                    <p:animEffect transition="in" filter="fade">
                                      <p:cBhvr>
                                        <p:cTn id="11" dur="1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James Chadwick</a:t>
            </a:r>
          </a:p>
        </p:txBody>
      </p:sp>
      <p:sp>
        <p:nvSpPr>
          <p:cNvPr id="3" name="Content Placeholder 2"/>
          <p:cNvSpPr>
            <a:spLocks noGrp="1"/>
          </p:cNvSpPr>
          <p:nvPr>
            <p:ph idx="1"/>
          </p:nvPr>
        </p:nvSpPr>
        <p:spPr>
          <a:xfrm>
            <a:off x="838200" y="1600200"/>
            <a:ext cx="7848600" cy="4525963"/>
          </a:xfrm>
        </p:spPr>
        <p:txBody>
          <a:bodyPr>
            <a:normAutofit lnSpcReduction="10000"/>
          </a:bodyPr>
          <a:lstStyle/>
          <a:p>
            <a:pPr marL="0" indent="0">
              <a:buNone/>
            </a:pPr>
            <a:r>
              <a:rPr lang="en-US" sz="3600" b="1" dirty="0"/>
              <a:t>Along with other scientists, Chadwick realized the atomic mass of an element, was often twice what it should be. </a:t>
            </a:r>
          </a:p>
          <a:p>
            <a:pPr marL="0" indent="0">
              <a:buNone/>
            </a:pPr>
            <a:r>
              <a:rPr lang="en-US" sz="3600" b="1" dirty="0"/>
              <a:t>This implied there was other particles in the nucleus.</a:t>
            </a:r>
          </a:p>
          <a:p>
            <a:pPr marL="0" indent="0">
              <a:buNone/>
            </a:pPr>
            <a:r>
              <a:rPr lang="en-US" sz="3600" b="1" dirty="0"/>
              <a:t>This led to Chadwick conducting an experiment that proved the existence of neutrons.</a:t>
            </a:r>
          </a:p>
        </p:txBody>
      </p:sp>
    </p:spTree>
    <p:extLst>
      <p:ext uri="{BB962C8B-B14F-4D97-AF65-F5344CB8AC3E}">
        <p14:creationId xmlns:p14="http://schemas.microsoft.com/office/powerpoint/2010/main" val="386636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Beginning</a:t>
            </a:r>
          </a:p>
        </p:txBody>
      </p:sp>
      <p:sp>
        <p:nvSpPr>
          <p:cNvPr id="3" name="Content Placeholder 2"/>
          <p:cNvSpPr>
            <a:spLocks noGrp="1"/>
          </p:cNvSpPr>
          <p:nvPr>
            <p:ph idx="1"/>
          </p:nvPr>
        </p:nvSpPr>
        <p:spPr>
          <a:xfrm>
            <a:off x="1066800" y="1600200"/>
            <a:ext cx="7620000" cy="4525963"/>
          </a:xfrm>
        </p:spPr>
        <p:txBody>
          <a:bodyPr>
            <a:normAutofit/>
          </a:bodyPr>
          <a:lstStyle/>
          <a:p>
            <a:pPr marL="0" indent="0">
              <a:buNone/>
            </a:pPr>
            <a:r>
              <a:rPr lang="en-US" sz="3600" b="1" dirty="0"/>
              <a:t>Man has always wanted to know and understand how nature works. </a:t>
            </a:r>
          </a:p>
          <a:p>
            <a:pPr marL="0" indent="0">
              <a:buNone/>
            </a:pPr>
            <a:r>
              <a:rPr lang="en-US" sz="3600" b="1" dirty="0"/>
              <a:t>It is in his nature to ask questions and then to seek the answers.</a:t>
            </a:r>
          </a:p>
          <a:p>
            <a:pPr marL="0" indent="0">
              <a:buNone/>
            </a:pPr>
            <a:r>
              <a:rPr lang="en-US" sz="3600" b="1" dirty="0"/>
              <a:t>One such question is “What is the nature of matter that makes up the physical universe?”</a:t>
            </a:r>
          </a:p>
        </p:txBody>
      </p:sp>
    </p:spTree>
    <p:custDataLst>
      <p:tags r:id="rId1"/>
    </p:custDataLst>
    <p:extLst>
      <p:ext uri="{BB962C8B-B14F-4D97-AF65-F5344CB8AC3E}">
        <p14:creationId xmlns:p14="http://schemas.microsoft.com/office/powerpoint/2010/main" val="2110954026"/>
      </p:ext>
    </p:extLst>
  </p:cSld>
  <p:clrMapOvr>
    <a:masterClrMapping/>
  </p:clrMapOvr>
  <mc:AlternateContent xmlns:mc="http://schemas.openxmlformats.org/markup-compatibility/2006" xmlns:p14="http://schemas.microsoft.com/office/powerpoint/2010/main">
    <mc:Choice Requires="p14">
      <p:transition spd="slow" p14:dur="2000" advTm="22868"/>
    </mc:Choice>
    <mc:Fallback xmlns="">
      <p:transition spd="slow" advTm="2286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James Chadwick</a:t>
            </a:r>
            <a:endParaRPr lang="en-US" dirty="0"/>
          </a:p>
        </p:txBody>
      </p:sp>
      <p:pic>
        <p:nvPicPr>
          <p:cNvPr id="7" name="Content Placeholder 6"/>
          <p:cNvPicPr>
            <a:picLocks noGrp="1" noChangeAspect="1"/>
          </p:cNvPicPr>
          <p:nvPr>
            <p:ph sz="half" idx="1"/>
          </p:nvPr>
        </p:nvPicPr>
        <p:blipFill>
          <a:blip r:embed="rId2"/>
          <a:stretch>
            <a:fillRect/>
          </a:stretch>
        </p:blipFill>
        <p:spPr>
          <a:xfrm>
            <a:off x="4953000" y="3276600"/>
            <a:ext cx="3188368" cy="1447800"/>
          </a:xfrm>
          <a:prstGeom prst="rect">
            <a:avLst/>
          </a:prstGeom>
        </p:spPr>
      </p:pic>
      <p:sp>
        <p:nvSpPr>
          <p:cNvPr id="6" name="Content Placeholder 5"/>
          <p:cNvSpPr>
            <a:spLocks noGrp="1"/>
          </p:cNvSpPr>
          <p:nvPr>
            <p:ph sz="half" idx="2"/>
          </p:nvPr>
        </p:nvSpPr>
        <p:spPr>
          <a:xfrm>
            <a:off x="1066800" y="1524001"/>
            <a:ext cx="7162800" cy="1447800"/>
          </a:xfrm>
        </p:spPr>
        <p:txBody>
          <a:bodyPr>
            <a:normAutofit fontScale="92500" lnSpcReduction="20000"/>
          </a:bodyPr>
          <a:lstStyle/>
          <a:p>
            <a:pPr marL="0" indent="0">
              <a:buNone/>
            </a:pPr>
            <a:r>
              <a:rPr lang="en-US" sz="3600" b="1" dirty="0"/>
              <a:t>In 1932, he proved the existence of the neutron, a particle having the same mass as a proton and no charge.</a:t>
            </a:r>
          </a:p>
        </p:txBody>
      </p:sp>
      <p:pic>
        <p:nvPicPr>
          <p:cNvPr id="8" name="Picture 7"/>
          <p:cNvPicPr>
            <a:picLocks noChangeAspect="1"/>
          </p:cNvPicPr>
          <p:nvPr/>
        </p:nvPicPr>
        <p:blipFill>
          <a:blip r:embed="rId3"/>
          <a:stretch>
            <a:fillRect/>
          </a:stretch>
        </p:blipFill>
        <p:spPr>
          <a:xfrm>
            <a:off x="685800" y="4800600"/>
            <a:ext cx="5029199" cy="1371600"/>
          </a:xfrm>
          <a:prstGeom prst="rect">
            <a:avLst/>
          </a:prstGeom>
        </p:spPr>
      </p:pic>
    </p:spTree>
    <p:extLst>
      <p:ext uri="{BB962C8B-B14F-4D97-AF65-F5344CB8AC3E}">
        <p14:creationId xmlns:p14="http://schemas.microsoft.com/office/powerpoint/2010/main" val="3187599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1000"/>
                                        <p:tgtEl>
                                          <p:spTgt spid="6">
                                            <p:txEl>
                                              <p:pRg st="0" end="0"/>
                                            </p:txEl>
                                          </p:spTgt>
                                        </p:tgtEl>
                                      </p:cBhvr>
                                    </p:animEffect>
                                  </p:childTnLst>
                                </p:cTn>
                              </p:par>
                            </p:childTnLst>
                          </p:cTn>
                        </p:par>
                        <p:par>
                          <p:cTn id="16" fill="hold">
                            <p:stCondLst>
                              <p:cond delay="1000"/>
                            </p:stCondLst>
                            <p:childTnLst>
                              <p:par>
                                <p:cTn id="17" presetID="10" presetClass="entr" presetSubtype="0" fill="hold" nodeType="afterEffect">
                                  <p:stCondLst>
                                    <p:cond delay="5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Current Theory</a:t>
            </a:r>
          </a:p>
        </p:txBody>
      </p:sp>
      <p:sp>
        <p:nvSpPr>
          <p:cNvPr id="6" name="Content Placeholder 5"/>
          <p:cNvSpPr>
            <a:spLocks noGrp="1"/>
          </p:cNvSpPr>
          <p:nvPr>
            <p:ph idx="1"/>
          </p:nvPr>
        </p:nvSpPr>
        <p:spPr>
          <a:xfrm>
            <a:off x="1143000" y="1600200"/>
            <a:ext cx="7543800" cy="4525963"/>
          </a:xfrm>
        </p:spPr>
        <p:txBody>
          <a:bodyPr/>
          <a:lstStyle/>
          <a:p>
            <a:pPr marL="0" indent="0">
              <a:buNone/>
            </a:pPr>
            <a:r>
              <a:rPr lang="en-US" b="1" dirty="0"/>
              <a:t>The current atomic theory is closely aligned with that of Erwin Schrödinger. The orbits of electrons are seen more as an area of high probability to find an 	electron rather than as a discrete orbit.</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4216718"/>
            <a:ext cx="2362200" cy="1396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3860613"/>
            <a:ext cx="1952625" cy="220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5344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2050"/>
                                        </p:tgtEl>
                                        <p:attrNameLst>
                                          <p:attrName>style.visibility</p:attrName>
                                        </p:attrNameLst>
                                      </p:cBhvr>
                                      <p:to>
                                        <p:strVal val="visible"/>
                                      </p:to>
                                    </p:set>
                                    <p:animEffect transition="in" filter="fade">
                                      <p:cBhvr>
                                        <p:cTn id="11" dur="1000"/>
                                        <p:tgtEl>
                                          <p:spTgt spid="2050"/>
                                        </p:tgtEl>
                                      </p:cBhvr>
                                    </p:animEffect>
                                  </p:childTnLst>
                                </p:cTn>
                              </p:par>
                            </p:childTnLst>
                          </p:cTn>
                        </p:par>
                        <p:par>
                          <p:cTn id="12" fill="hold">
                            <p:stCondLst>
                              <p:cond delay="2500"/>
                            </p:stCondLst>
                            <p:childTnLst>
                              <p:par>
                                <p:cTn id="13" presetID="10" presetClass="entr" presetSubtype="0" fill="hold" nodeType="afterEffect">
                                  <p:stCondLst>
                                    <p:cond delay="500"/>
                                  </p:stCondLst>
                                  <p:childTnLst>
                                    <p:set>
                                      <p:cBhvr>
                                        <p:cTn id="14" dur="1" fill="hold">
                                          <p:stCondLst>
                                            <p:cond delay="0"/>
                                          </p:stCondLst>
                                        </p:cTn>
                                        <p:tgtEl>
                                          <p:spTgt spid="2051"/>
                                        </p:tgtEl>
                                        <p:attrNameLst>
                                          <p:attrName>style.visibility</p:attrName>
                                        </p:attrNameLst>
                                      </p:cBhvr>
                                      <p:to>
                                        <p:strVal val="visible"/>
                                      </p:to>
                                    </p:set>
                                    <p:animEffect transition="in" filter="fade">
                                      <p:cBhvr>
                                        <p:cTn id="15" dur="1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Recap</a:t>
            </a:r>
            <a:endParaRPr lang="en-US" dirty="0"/>
          </a:p>
        </p:txBody>
      </p:sp>
      <p:pic>
        <p:nvPicPr>
          <p:cNvPr id="4" name="Content Placeholder 3"/>
          <p:cNvPicPr>
            <a:picLocks noGrp="1" noChangeAspect="1"/>
          </p:cNvPicPr>
          <p:nvPr>
            <p:ph idx="1"/>
          </p:nvPr>
        </p:nvPicPr>
        <p:blipFill>
          <a:blip r:embed="rId2"/>
          <a:stretch>
            <a:fillRect/>
          </a:stretch>
        </p:blipFill>
        <p:spPr>
          <a:xfrm>
            <a:off x="1120141" y="2788860"/>
            <a:ext cx="7078978" cy="3450015"/>
          </a:xfrm>
          <a:prstGeom prst="rect">
            <a:avLst/>
          </a:prstGeom>
        </p:spPr>
      </p:pic>
      <p:sp>
        <p:nvSpPr>
          <p:cNvPr id="5" name="TextBox 4"/>
          <p:cNvSpPr txBox="1"/>
          <p:nvPr/>
        </p:nvSpPr>
        <p:spPr>
          <a:xfrm>
            <a:off x="1120140" y="1219200"/>
            <a:ext cx="6903719" cy="1569660"/>
          </a:xfrm>
          <a:prstGeom prst="rect">
            <a:avLst/>
          </a:prstGeom>
          <a:noFill/>
        </p:spPr>
        <p:txBody>
          <a:bodyPr wrap="square" rtlCol="0">
            <a:spAutoFit/>
          </a:bodyPr>
          <a:lstStyle/>
          <a:p>
            <a:r>
              <a:rPr lang="en-US" sz="3200" b="1" dirty="0"/>
              <a:t>Our view of the structure of the atom has changed over time as our ability to examine it has improved.</a:t>
            </a:r>
          </a:p>
        </p:txBody>
      </p:sp>
    </p:spTree>
    <p:extLst>
      <p:ext uri="{BB962C8B-B14F-4D97-AF65-F5344CB8AC3E}">
        <p14:creationId xmlns:p14="http://schemas.microsoft.com/office/powerpoint/2010/main" val="1570233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22" presetClass="entr" presetSubtype="8" fill="hold" nodeType="afterEffect">
                                  <p:stCondLst>
                                    <p:cond delay="50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End?</a:t>
            </a:r>
          </a:p>
        </p:txBody>
      </p:sp>
      <p:sp>
        <p:nvSpPr>
          <p:cNvPr id="3" name="Content Placeholder 2"/>
          <p:cNvSpPr>
            <a:spLocks noGrp="1"/>
          </p:cNvSpPr>
          <p:nvPr>
            <p:ph idx="1"/>
          </p:nvPr>
        </p:nvSpPr>
        <p:spPr>
          <a:xfrm>
            <a:off x="1066800" y="1600200"/>
            <a:ext cx="7620000" cy="4525963"/>
          </a:xfrm>
        </p:spPr>
        <p:txBody>
          <a:bodyPr>
            <a:normAutofit/>
          </a:bodyPr>
          <a:lstStyle/>
          <a:p>
            <a:pPr marL="0" indent="0">
              <a:buNone/>
            </a:pPr>
            <a:r>
              <a:rPr lang="en-US" sz="3600" b="1" dirty="0"/>
              <a:t>We are near the limit of technology to reveal the secrets of the universe.</a:t>
            </a:r>
          </a:p>
          <a:p>
            <a:pPr marL="0" indent="0">
              <a:buNone/>
            </a:pPr>
            <a:r>
              <a:rPr lang="en-US" sz="3600" b="1" dirty="0"/>
              <a:t>Does that mean we know everything about the structure of an atom</a:t>
            </a:r>
          </a:p>
          <a:p>
            <a:pPr marL="0" indent="0">
              <a:buNone/>
            </a:pPr>
            <a:r>
              <a:rPr lang="en-US" sz="3600" b="1" dirty="0"/>
              <a:t>                  </a:t>
            </a:r>
            <a:r>
              <a:rPr lang="en-US" sz="4000" b="1" dirty="0">
                <a:solidFill>
                  <a:srgbClr val="FF0000"/>
                </a:solidFill>
              </a:rPr>
              <a:t>May be not!</a:t>
            </a:r>
          </a:p>
          <a:p>
            <a:pPr marL="0" indent="0">
              <a:buNone/>
            </a:pPr>
            <a:r>
              <a:rPr lang="en-US" sz="3600" b="1" dirty="0"/>
              <a:t>In many ways, the journey may just beginning!</a:t>
            </a:r>
          </a:p>
        </p:txBody>
      </p:sp>
    </p:spTree>
    <p:extLst>
      <p:ext uri="{BB962C8B-B14F-4D97-AF65-F5344CB8AC3E}">
        <p14:creationId xmlns:p14="http://schemas.microsoft.com/office/powerpoint/2010/main" val="99614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500"/>
                            </p:stCondLst>
                            <p:childTnLst>
                              <p:par>
                                <p:cTn id="9" presetID="10" presetClass="entr" presetSubtype="0" fill="hold" grpId="0" nodeType="afterEffect">
                                  <p:stCondLst>
                                    <p:cond delay="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3000"/>
                            </p:stCondLst>
                            <p:childTnLst>
                              <p:par>
                                <p:cTn id="13" presetID="10" presetClass="entr" presetSubtype="0" fill="hold" grpId="0" nodeType="afterEffect">
                                  <p:stCondLst>
                                    <p:cond delay="5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Start of the Quest for Answers</a:t>
            </a:r>
          </a:p>
        </p:txBody>
      </p:sp>
      <p:sp>
        <p:nvSpPr>
          <p:cNvPr id="5" name="Content Placeholder 4"/>
          <p:cNvSpPr>
            <a:spLocks noGrp="1"/>
          </p:cNvSpPr>
          <p:nvPr>
            <p:ph sz="half" idx="1"/>
          </p:nvPr>
        </p:nvSpPr>
        <p:spPr>
          <a:xfrm>
            <a:off x="4876800" y="1828800"/>
            <a:ext cx="4038600" cy="4707195"/>
          </a:xfrm>
        </p:spPr>
        <p:txBody>
          <a:bodyPr>
            <a:noAutofit/>
          </a:bodyPr>
          <a:lstStyle/>
          <a:p>
            <a:pPr marL="0" indent="0">
              <a:buNone/>
            </a:pPr>
            <a:r>
              <a:rPr lang="en-US" sz="2400" b="1" dirty="0"/>
              <a:t>Democritus – a Greek natural philosopher </a:t>
            </a:r>
          </a:p>
          <a:p>
            <a:pPr marL="0" indent="0">
              <a:buNone/>
            </a:pPr>
            <a:r>
              <a:rPr lang="en-US" sz="2400" b="1" dirty="0"/>
              <a:t>In 400 B.C. he did a mind experiment in an attempt to explain the nature of matter.</a:t>
            </a:r>
          </a:p>
          <a:p>
            <a:pPr marL="0" indent="0">
              <a:buNone/>
            </a:pPr>
            <a:r>
              <a:rPr lang="en-US" sz="2400" b="1" dirty="0"/>
              <a:t>His question was “If I take an object and repeatedly cut it in half, will there be a point that it cannot be cut any smaller?”</a:t>
            </a:r>
          </a:p>
          <a:p>
            <a:pPr marL="0" indent="0">
              <a:buNone/>
            </a:pPr>
            <a:r>
              <a:rPr lang="en-US" sz="2400" b="1" dirty="0"/>
              <a:t>He decided the final particle is “an atom”</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676399"/>
            <a:ext cx="3200400" cy="4379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6334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10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fade">
                                      <p:cBhvr>
                                        <p:cTn id="26"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Democritus’s Atomic Theory</a:t>
            </a:r>
            <a:endParaRPr lang="en-US" dirty="0"/>
          </a:p>
        </p:txBody>
      </p:sp>
      <p:sp>
        <p:nvSpPr>
          <p:cNvPr id="6" name="Content Placeholder 5"/>
          <p:cNvSpPr>
            <a:spLocks noGrp="1"/>
          </p:cNvSpPr>
          <p:nvPr>
            <p:ph idx="1"/>
          </p:nvPr>
        </p:nvSpPr>
        <p:spPr>
          <a:xfrm>
            <a:off x="1143000" y="1600200"/>
            <a:ext cx="7543800" cy="4525963"/>
          </a:xfrm>
        </p:spPr>
        <p:txBody>
          <a:bodyPr>
            <a:normAutofit lnSpcReduction="10000"/>
          </a:bodyPr>
          <a:lstStyle/>
          <a:p>
            <a:pPr marL="514350" indent="-514350">
              <a:buFont typeface="+mj-lt"/>
              <a:buAutoNum type="arabicPeriod"/>
            </a:pPr>
            <a:r>
              <a:rPr lang="en-US" b="1" dirty="0"/>
              <a:t>All matter consists of invisible particles     </a:t>
            </a:r>
          </a:p>
          <a:p>
            <a:pPr marL="0" indent="0">
              <a:buNone/>
            </a:pPr>
            <a:r>
              <a:rPr lang="en-US" b="1" dirty="0"/>
              <a:t>     called atoms (from the Greek “Atomos”    </a:t>
            </a:r>
          </a:p>
          <a:p>
            <a:pPr marL="0" indent="0">
              <a:buNone/>
            </a:pPr>
            <a:r>
              <a:rPr lang="en-US" b="1" dirty="0"/>
              <a:t>     for indivisible).</a:t>
            </a:r>
          </a:p>
          <a:p>
            <a:pPr marL="514350" indent="-514350">
              <a:buFont typeface="+mj-lt"/>
              <a:buAutoNum type="arabicPeriod"/>
            </a:pPr>
            <a:r>
              <a:rPr lang="en-US" b="1" dirty="0"/>
              <a:t>Atoms are indestructible. </a:t>
            </a:r>
          </a:p>
          <a:p>
            <a:pPr marL="514350" indent="-514350">
              <a:buFont typeface="+mj-lt"/>
              <a:buAutoNum type="arabicPeriod"/>
            </a:pPr>
            <a:r>
              <a:rPr lang="en-US" b="1" dirty="0"/>
              <a:t>Atoms are solid but invisible.</a:t>
            </a:r>
          </a:p>
          <a:p>
            <a:pPr marL="514350" indent="-514350">
              <a:buFont typeface="+mj-lt"/>
              <a:buAutoNum type="arabicPeriod"/>
            </a:pPr>
            <a:r>
              <a:rPr lang="en-US" b="1" dirty="0"/>
              <a:t>Atoms are homogenous.</a:t>
            </a:r>
          </a:p>
          <a:p>
            <a:pPr marL="514350" indent="-514350">
              <a:buFont typeface="+mj-lt"/>
              <a:buAutoNum type="arabicPeriod"/>
            </a:pPr>
            <a:r>
              <a:rPr lang="en-US" b="1" dirty="0"/>
              <a:t>Atoms differ in size, shape, mass, position, and arrangement. </a:t>
            </a:r>
          </a:p>
          <a:p>
            <a:pPr marL="0" indent="0">
              <a:buNone/>
            </a:pPr>
            <a:endParaRPr lang="en-US" dirty="0"/>
          </a:p>
        </p:txBody>
      </p:sp>
    </p:spTree>
    <p:extLst>
      <p:ext uri="{BB962C8B-B14F-4D97-AF65-F5344CB8AC3E}">
        <p14:creationId xmlns:p14="http://schemas.microsoft.com/office/powerpoint/2010/main" val="973094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1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10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10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Democritus’s Atomic Theory</a:t>
            </a:r>
            <a:endParaRPr lang="en-US" dirty="0"/>
          </a:p>
        </p:txBody>
      </p:sp>
      <p:sp>
        <p:nvSpPr>
          <p:cNvPr id="6" name="Content Placeholder 5"/>
          <p:cNvSpPr>
            <a:spLocks noGrp="1"/>
          </p:cNvSpPr>
          <p:nvPr>
            <p:ph idx="1"/>
          </p:nvPr>
        </p:nvSpPr>
        <p:spPr>
          <a:xfrm>
            <a:off x="1143000" y="1600200"/>
            <a:ext cx="7543800" cy="5029200"/>
          </a:xfrm>
        </p:spPr>
        <p:txBody>
          <a:bodyPr>
            <a:normAutofit fontScale="92500"/>
          </a:bodyPr>
          <a:lstStyle/>
          <a:p>
            <a:pPr marL="0" indent="0">
              <a:buNone/>
            </a:pPr>
            <a:r>
              <a:rPr lang="en-US" b="1" dirty="0"/>
              <a:t>The nature of those particles gave rise to the different states of matter:</a:t>
            </a:r>
          </a:p>
          <a:p>
            <a:pPr marL="0" indent="0">
              <a:buNone/>
            </a:pPr>
            <a:r>
              <a:rPr lang="en-US" b="1" dirty="0"/>
              <a:t>Solids are made of small, pointy atoms (gives solids rigidity)</a:t>
            </a:r>
          </a:p>
          <a:p>
            <a:pPr marL="0" indent="0">
              <a:buNone/>
            </a:pPr>
            <a:r>
              <a:rPr lang="en-US" b="1" dirty="0"/>
              <a:t>Liquids are made of large, round atoms (allowed the atoms to flow over each other).</a:t>
            </a:r>
          </a:p>
          <a:p>
            <a:pPr marL="0" indent="0">
              <a:buNone/>
            </a:pPr>
            <a:r>
              <a:rPr lang="en-US" b="1" dirty="0"/>
              <a:t>Gases: Particle move freely</a:t>
            </a:r>
          </a:p>
          <a:p>
            <a:pPr marL="0" indent="0">
              <a:buNone/>
            </a:pPr>
            <a:r>
              <a:rPr lang="en-US" b="1" dirty="0"/>
              <a:t>-&gt;Oils are made of very fine, small atoms that can easily slip past each other (the reason oils felt slippery).</a:t>
            </a:r>
          </a:p>
          <a:p>
            <a:pPr marL="0" indent="0">
              <a:buNone/>
            </a:pPr>
            <a:endParaRPr lang="en-US" dirty="0"/>
          </a:p>
        </p:txBody>
      </p:sp>
    </p:spTree>
    <p:extLst>
      <p:ext uri="{BB962C8B-B14F-4D97-AF65-F5344CB8AC3E}">
        <p14:creationId xmlns:p14="http://schemas.microsoft.com/office/powerpoint/2010/main" val="2934089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1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John Dalton</a:t>
            </a:r>
          </a:p>
        </p:txBody>
      </p:sp>
      <p:sp>
        <p:nvSpPr>
          <p:cNvPr id="4" name="Content Placeholder 3"/>
          <p:cNvSpPr>
            <a:spLocks noGrp="1"/>
          </p:cNvSpPr>
          <p:nvPr>
            <p:ph sz="half" idx="1"/>
          </p:nvPr>
        </p:nvSpPr>
        <p:spPr>
          <a:xfrm>
            <a:off x="914400" y="1417638"/>
            <a:ext cx="5029200" cy="3382963"/>
          </a:xfrm>
        </p:spPr>
        <p:txBody>
          <a:bodyPr>
            <a:normAutofit/>
          </a:bodyPr>
          <a:lstStyle/>
          <a:p>
            <a:pPr marL="0" indent="0">
              <a:buNone/>
            </a:pPr>
            <a:endParaRPr lang="en-US" sz="3600" b="1" dirty="0"/>
          </a:p>
          <a:p>
            <a:pPr marL="0" indent="0">
              <a:buNone/>
            </a:pPr>
            <a:r>
              <a:rPr lang="en-US" sz="3600" b="1" dirty="0"/>
              <a:t>He agreed with Democritus concerning the structure of the atom (solid and indivisible)</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1261" y="1219200"/>
            <a:ext cx="2166939" cy="2765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3890" y="4343400"/>
            <a:ext cx="2546710" cy="2161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5665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1000"/>
                                        <p:tgtEl>
                                          <p:spTgt spid="3074"/>
                                        </p:tgtEl>
                                      </p:cBhvr>
                                    </p:animEffect>
                                  </p:childTnLst>
                                </p:cTn>
                              </p:par>
                            </p:childTnLst>
                          </p:cTn>
                        </p:par>
                        <p:par>
                          <p:cTn id="11" fill="hold">
                            <p:stCondLst>
                              <p:cond delay="1000"/>
                            </p:stCondLst>
                            <p:childTnLst>
                              <p:par>
                                <p:cTn id="12" presetID="10" presetClass="entr" presetSubtype="0" fill="hold" nodeType="afterEffect">
                                  <p:stCondLst>
                                    <p:cond delay="500"/>
                                  </p:stCondLst>
                                  <p:childTnLst>
                                    <p:set>
                                      <p:cBhvr>
                                        <p:cTn id="13" dur="1" fill="hold">
                                          <p:stCondLst>
                                            <p:cond delay="0"/>
                                          </p:stCondLst>
                                        </p:cTn>
                                        <p:tgtEl>
                                          <p:spTgt spid="3075"/>
                                        </p:tgtEl>
                                        <p:attrNameLst>
                                          <p:attrName>style.visibility</p:attrName>
                                        </p:attrNameLst>
                                      </p:cBhvr>
                                      <p:to>
                                        <p:strVal val="visible"/>
                                      </p:to>
                                    </p:set>
                                    <p:animEffect transition="in" filter="fade">
                                      <p:cBhvr>
                                        <p:cTn id="14" dur="1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John Dalton</a:t>
            </a:r>
            <a:endParaRPr lang="en-US" dirty="0"/>
          </a:p>
        </p:txBody>
      </p:sp>
      <p:sp>
        <p:nvSpPr>
          <p:cNvPr id="5" name="Content Placeholder 4"/>
          <p:cNvSpPr>
            <a:spLocks noGrp="1"/>
          </p:cNvSpPr>
          <p:nvPr>
            <p:ph idx="1"/>
          </p:nvPr>
        </p:nvSpPr>
        <p:spPr>
          <a:xfrm>
            <a:off x="990600" y="1600200"/>
            <a:ext cx="7696200" cy="2971799"/>
          </a:xfrm>
        </p:spPr>
        <p:txBody>
          <a:bodyPr>
            <a:normAutofit/>
          </a:bodyPr>
          <a:lstStyle/>
          <a:p>
            <a:pPr marL="0" indent="0">
              <a:buNone/>
            </a:pPr>
            <a:r>
              <a:rPr lang="en-US" b="1" dirty="0"/>
              <a:t>Brought Democritus’s Atomic Theory into the realm of scientific knowledge, instead of being relegated to the whims of the human mind.</a:t>
            </a:r>
          </a:p>
          <a:p>
            <a:pPr marL="0" indent="0">
              <a:buNone/>
            </a:pPr>
            <a:r>
              <a:rPr lang="en-US" b="1" dirty="0"/>
              <a:t>Presented his theory to the world in 1803.</a:t>
            </a:r>
          </a:p>
        </p:txBody>
      </p:sp>
      <p:pic>
        <p:nvPicPr>
          <p:cNvPr id="3" name="Picture 2"/>
          <p:cNvPicPr>
            <a:picLocks noChangeAspect="1"/>
          </p:cNvPicPr>
          <p:nvPr/>
        </p:nvPicPr>
        <p:blipFill>
          <a:blip r:embed="rId2"/>
          <a:stretch>
            <a:fillRect/>
          </a:stretch>
        </p:blipFill>
        <p:spPr>
          <a:xfrm>
            <a:off x="6172200" y="4495800"/>
            <a:ext cx="2266950" cy="2190750"/>
          </a:xfrm>
          <a:prstGeom prst="rect">
            <a:avLst/>
          </a:prstGeom>
        </p:spPr>
      </p:pic>
    </p:spTree>
    <p:extLst>
      <p:ext uri="{BB962C8B-B14F-4D97-AF65-F5344CB8AC3E}">
        <p14:creationId xmlns:p14="http://schemas.microsoft.com/office/powerpoint/2010/main" val="2446606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childTnLst>
                                </p:cTn>
                              </p:par>
                            </p:childTnLst>
                          </p:cTn>
                        </p:par>
                        <p:par>
                          <p:cTn id="13" fill="hold">
                            <p:stCondLst>
                              <p:cond delay="1000"/>
                            </p:stCondLst>
                            <p:childTnLst>
                              <p:par>
                                <p:cTn id="14" presetID="10" presetClass="entr" presetSubtype="0" fill="hold" nodeType="afterEffect">
                                  <p:stCondLst>
                                    <p:cond delay="50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John Dalton’s Theory</a:t>
            </a:r>
            <a:endParaRPr lang="en-US" dirty="0"/>
          </a:p>
        </p:txBody>
      </p:sp>
      <p:sp>
        <p:nvSpPr>
          <p:cNvPr id="5" name="Rectangle 1"/>
          <p:cNvSpPr>
            <a:spLocks noGrp="1" noChangeArrowheads="1"/>
          </p:cNvSpPr>
          <p:nvPr>
            <p:ph idx="1"/>
          </p:nvPr>
        </p:nvSpPr>
        <p:spPr bwMode="auto">
          <a:xfrm>
            <a:off x="1143000" y="1633081"/>
            <a:ext cx="7467600"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514350" marR="0" lvl="0" indent="-514350" algn="l" defTabSz="914400" rtl="0" eaLnBrk="0" fontAlgn="base" latinLnBrk="0" hangingPunct="0">
              <a:lnSpc>
                <a:spcPct val="100000"/>
              </a:lnSpc>
              <a:spcBef>
                <a:spcPct val="0"/>
              </a:spcBef>
              <a:spcAft>
                <a:spcPct val="0"/>
              </a:spcAft>
              <a:buClrTx/>
              <a:buSzTx/>
              <a:buFont typeface="+mj-lt"/>
              <a:buAutoNum type="arabicPeriod"/>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All matter is made up of atoms</a:t>
            </a:r>
            <a:r>
              <a:rPr kumimoji="0" lang="en-US" sz="2800" b="1" i="0" u="none" strike="noStrike" cap="none" normalizeH="0" baseline="0" dirty="0">
                <a:ln>
                  <a:noFill/>
                </a:ln>
                <a:solidFill>
                  <a:schemeClr val="tx1"/>
                </a:solidFill>
                <a:effectLst/>
              </a:rPr>
              <a:t> </a:t>
            </a:r>
            <a:endParaRPr kumimoji="0" lang="en-US" sz="2800" b="1" i="0" u="none" strike="noStrike" cap="none" normalizeH="0" baseline="0" dirty="0">
              <a:ln>
                <a:noFill/>
              </a:ln>
              <a:solidFill>
                <a:schemeClr val="tx1"/>
              </a:solidFill>
              <a:effectLst/>
              <a:latin typeface="Arial" panose="020B0604020202020204" pitchFamily="34" charset="0"/>
            </a:endParaRPr>
          </a:p>
          <a:p>
            <a:pPr marL="514350" marR="0" lvl="0" indent="-514350" algn="l" defTabSz="914400" rtl="0" eaLnBrk="0" fontAlgn="base" latinLnBrk="0" hangingPunct="0">
              <a:lnSpc>
                <a:spcPct val="100000"/>
              </a:lnSpc>
              <a:spcBef>
                <a:spcPct val="0"/>
              </a:spcBef>
              <a:spcAft>
                <a:spcPct val="0"/>
              </a:spcAft>
              <a:buClrTx/>
              <a:buSzTx/>
              <a:buFont typeface="+mj-lt"/>
              <a:buAutoNum type="arabicPeriod"/>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All atoms of the same element are identical. And</a:t>
            </a:r>
            <a:r>
              <a:rPr kumimoji="0" lang="en-US" sz="2800" b="1" i="0" u="none" strike="noStrike" cap="none" normalizeH="0" dirty="0">
                <a:ln>
                  <a:noFill/>
                </a:ln>
                <a:solidFill>
                  <a:schemeClr val="tx1"/>
                </a:solidFill>
                <a:effectLst/>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a</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ll atoms of different elements are different</a:t>
            </a:r>
            <a:r>
              <a:rPr kumimoji="0" lang="en-US" sz="2800" b="1" i="0" u="none" strike="noStrike" cap="none" normalizeH="0" baseline="0" dirty="0">
                <a:ln>
                  <a:noFill/>
                </a:ln>
                <a:solidFill>
                  <a:schemeClr val="tx1"/>
                </a:solidFill>
                <a:effectLst/>
              </a:rPr>
              <a:t> </a:t>
            </a:r>
            <a:endParaRPr kumimoji="0" lang="en-US" sz="2800" b="1" i="0" u="none" strike="noStrike" cap="none" normalizeH="0" baseline="0" dirty="0">
              <a:ln>
                <a:noFill/>
              </a:ln>
              <a:solidFill>
                <a:schemeClr val="tx1"/>
              </a:solidFill>
              <a:effectLst/>
              <a:latin typeface="Arial" panose="020B0604020202020204" pitchFamily="34" charset="0"/>
            </a:endParaRPr>
          </a:p>
          <a:p>
            <a:pPr marL="514350" marR="0" lvl="0" indent="-514350" algn="l" defTabSz="914400" rtl="0" eaLnBrk="0" fontAlgn="base" latinLnBrk="0" hangingPunct="0">
              <a:lnSpc>
                <a:spcPct val="100000"/>
              </a:lnSpc>
              <a:spcBef>
                <a:spcPct val="0"/>
              </a:spcBef>
              <a:spcAft>
                <a:spcPct val="0"/>
              </a:spcAft>
              <a:buClrTx/>
              <a:buSzTx/>
              <a:buFont typeface="+mj-lt"/>
              <a:buAutoNum type="arabicPeriod"/>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Atoms can not be created nor destroyed only rearranged. (law of conservation of matter)</a:t>
            </a:r>
            <a:r>
              <a:rPr kumimoji="0" lang="en-US" sz="2800" b="1" i="0" u="none" strike="noStrike" cap="none" normalizeH="0" baseline="0" dirty="0">
                <a:ln>
                  <a:noFill/>
                </a:ln>
                <a:solidFill>
                  <a:schemeClr val="tx1"/>
                </a:solidFill>
                <a:effectLst/>
              </a:rPr>
              <a:t> </a:t>
            </a:r>
            <a:endParaRPr kumimoji="0" lang="en-US" sz="2800" b="1" i="0" u="none" strike="noStrike" cap="none" normalizeH="0" baseline="0" dirty="0">
              <a:ln>
                <a:noFill/>
              </a:ln>
              <a:solidFill>
                <a:schemeClr val="tx1"/>
              </a:solidFill>
              <a:effectLst/>
              <a:latin typeface="Arial" panose="020B0604020202020204" pitchFamily="34" charset="0"/>
            </a:endParaRPr>
          </a:p>
          <a:p>
            <a:pPr marL="514350" marR="0" lvl="0" indent="-514350" algn="l" defTabSz="914400" rtl="0" eaLnBrk="0" fontAlgn="base" latinLnBrk="0" hangingPunct="0">
              <a:lnSpc>
                <a:spcPct val="100000"/>
              </a:lnSpc>
              <a:spcBef>
                <a:spcPct val="0"/>
              </a:spcBef>
              <a:spcAft>
                <a:spcPct val="0"/>
              </a:spcAft>
              <a:buClrTx/>
              <a:buSzTx/>
              <a:buFont typeface="+mj-lt"/>
              <a:buAutoNum type="arabicPeriod"/>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Atoms combine in fixed ratios to form compounds. (law</a:t>
            </a:r>
            <a:r>
              <a:rPr kumimoji="0" lang="en-US" sz="2800" b="1" i="0" u="none" strike="noStrike" cap="none" normalizeH="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of definite proportions)</a:t>
            </a:r>
            <a:r>
              <a:rPr kumimoji="0" lang="en-US" sz="2800" b="1" i="0" u="none" strike="noStrike" cap="none" normalizeH="0" baseline="0" dirty="0">
                <a:ln>
                  <a:noFill/>
                </a:ln>
                <a:solidFill>
                  <a:schemeClr val="tx1"/>
                </a:solidFill>
                <a:effectLst/>
              </a:rPr>
              <a:t> </a:t>
            </a:r>
            <a:endParaRPr kumimoji="0" lang="en-US" sz="2800" b="1" i="0" u="none" strike="noStrike" cap="none" normalizeH="0" baseline="0" dirty="0">
              <a:ln>
                <a:noFill/>
              </a:ln>
              <a:solidFill>
                <a:schemeClr val="tx1"/>
              </a:solidFill>
              <a:effectLst/>
              <a:latin typeface="Arial" panose="020B0604020202020204" pitchFamily="34" charset="0"/>
            </a:endParaRPr>
          </a:p>
          <a:p>
            <a:pPr marL="514350" marR="0" lvl="0" indent="-514350" algn="l" defTabSz="914400" rtl="0" eaLnBrk="0" fontAlgn="base" latinLnBrk="0" hangingPunct="0">
              <a:lnSpc>
                <a:spcPct val="100000"/>
              </a:lnSpc>
              <a:spcBef>
                <a:spcPct val="0"/>
              </a:spcBef>
              <a:spcAft>
                <a:spcPct val="0"/>
              </a:spcAft>
              <a:buClrTx/>
              <a:buSzTx/>
              <a:buFont typeface="+mj-lt"/>
              <a:buAutoNum type="arabicPeriod"/>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Atoms combine in different ratios to form different compounds. (law of multiple proportions)</a:t>
            </a:r>
            <a:r>
              <a:rPr kumimoji="0" lang="en-US" sz="2800" b="1" i="0" u="none" strike="noStrike" cap="none" normalizeH="0" baseline="0" dirty="0">
                <a:ln>
                  <a:noFill/>
                </a:ln>
                <a:solidFill>
                  <a:schemeClr val="tx1"/>
                </a:solidFill>
                <a:effectLst/>
              </a:rPr>
              <a:t> </a:t>
            </a:r>
            <a:endParaRPr kumimoji="0" lang="en-US" sz="2800" b="1"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81064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J.J. Thomson</a:t>
            </a:r>
          </a:p>
        </p:txBody>
      </p:sp>
      <p:sp>
        <p:nvSpPr>
          <p:cNvPr id="3" name="Content Placeholder 2"/>
          <p:cNvSpPr>
            <a:spLocks noGrp="1"/>
          </p:cNvSpPr>
          <p:nvPr>
            <p:ph sz="half" idx="1"/>
          </p:nvPr>
        </p:nvSpPr>
        <p:spPr>
          <a:xfrm>
            <a:off x="914400" y="1547018"/>
            <a:ext cx="4724400" cy="4015582"/>
          </a:xfrm>
        </p:spPr>
        <p:txBody>
          <a:bodyPr>
            <a:noAutofit/>
          </a:bodyPr>
          <a:lstStyle/>
          <a:p>
            <a:pPr marL="0" indent="0">
              <a:buNone/>
            </a:pPr>
            <a:r>
              <a:rPr lang="en-US" b="1" dirty="0"/>
              <a:t>He discovered the existence of what he called electrons (negatively charged particles).</a:t>
            </a:r>
          </a:p>
          <a:p>
            <a:pPr marL="0" indent="0">
              <a:buNone/>
            </a:pPr>
            <a:r>
              <a:rPr lang="en-US" b="1" dirty="0"/>
              <a:t>He described the atom as being like “plum pudding”. The electrons were simply stuck on the outside of the solid sphere that is the atom.</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4343400"/>
            <a:ext cx="2832964"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990599"/>
            <a:ext cx="1914525" cy="2814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5507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10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childTnLst>
                                </p:cTn>
                              </p:par>
                            </p:childTnLst>
                          </p:cTn>
                        </p:par>
                        <p:par>
                          <p:cTn id="16" fill="hold">
                            <p:stCondLst>
                              <p:cond delay="1000"/>
                            </p:stCondLst>
                            <p:childTnLst>
                              <p:par>
                                <p:cTn id="17" presetID="10" presetClass="entr" presetSubtype="0" fill="hold" nodeType="afterEffect">
                                  <p:stCondLst>
                                    <p:cond delay="500"/>
                                  </p:stCondLst>
                                  <p:childTnLst>
                                    <p:set>
                                      <p:cBhvr>
                                        <p:cTn id="18" dur="1" fill="hold">
                                          <p:stCondLst>
                                            <p:cond delay="0"/>
                                          </p:stCondLst>
                                        </p:cTn>
                                        <p:tgtEl>
                                          <p:spTgt spid="5122"/>
                                        </p:tgtEl>
                                        <p:attrNameLst>
                                          <p:attrName>style.visibility</p:attrName>
                                        </p:attrNameLst>
                                      </p:cBhvr>
                                      <p:to>
                                        <p:strVal val="visible"/>
                                      </p:to>
                                    </p:set>
                                    <p:animEffect transition="in" filter="fade">
                                      <p:cBhvr>
                                        <p:cTn id="19" dur="1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2|4.1|14.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933</Words>
  <Application>Microsoft Office PowerPoint</Application>
  <PresentationFormat>On-screen Show (4:3)</PresentationFormat>
  <Paragraphs>86</Paragraphs>
  <Slides>23</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Times New Roman</vt:lpstr>
      <vt:lpstr>Office Theme</vt:lpstr>
      <vt:lpstr>PowerPoint Presentation</vt:lpstr>
      <vt:lpstr>Beginning</vt:lpstr>
      <vt:lpstr>Start of the Quest for Answers</vt:lpstr>
      <vt:lpstr>Democritus’s Atomic Theory</vt:lpstr>
      <vt:lpstr>Democritus’s Atomic Theory</vt:lpstr>
      <vt:lpstr>John Dalton</vt:lpstr>
      <vt:lpstr>John Dalton</vt:lpstr>
      <vt:lpstr>John Dalton’s Theory</vt:lpstr>
      <vt:lpstr>J.J. Thomson</vt:lpstr>
      <vt:lpstr>J.J. Thomson’s Experiment</vt:lpstr>
      <vt:lpstr>J.J. Thomson</vt:lpstr>
      <vt:lpstr>Still More to Find</vt:lpstr>
      <vt:lpstr>The Quest Continues</vt:lpstr>
      <vt:lpstr>Ernest Rutherford</vt:lpstr>
      <vt:lpstr>Niels Bohr Theory of an atom</vt:lpstr>
      <vt:lpstr>Niels Bohr theory of an atom</vt:lpstr>
      <vt:lpstr>Erwin Schrödinger</vt:lpstr>
      <vt:lpstr>Erwin Schrödinger</vt:lpstr>
      <vt:lpstr>James Chadwick</vt:lpstr>
      <vt:lpstr>James Chadwick</vt:lpstr>
      <vt:lpstr>Current Theory</vt:lpstr>
      <vt:lpstr>Recap</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Harshfield</dc:creator>
  <cp:lastModifiedBy>Halima Mahmood</cp:lastModifiedBy>
  <cp:revision>55</cp:revision>
  <dcterms:created xsi:type="dcterms:W3CDTF">2014-04-23T14:25:26Z</dcterms:created>
  <dcterms:modified xsi:type="dcterms:W3CDTF">2024-02-07T14:12:00Z</dcterms:modified>
</cp:coreProperties>
</file>